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2" r:id="rId2"/>
    <p:sldId id="270" r:id="rId3"/>
    <p:sldId id="256" r:id="rId4"/>
    <p:sldId id="260" r:id="rId5"/>
    <p:sldId id="259" r:id="rId6"/>
    <p:sldId id="265" r:id="rId7"/>
    <p:sldId id="266" r:id="rId8"/>
    <p:sldId id="267" r:id="rId9"/>
    <p:sldId id="26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864" userDrawn="1">
          <p15:clr>
            <a:srgbClr val="A4A3A4"/>
          </p15:clr>
        </p15:guide>
        <p15:guide id="4" pos="5832" userDrawn="1">
          <p15:clr>
            <a:srgbClr val="A4A3A4"/>
          </p15:clr>
        </p15:guide>
        <p15:guide id="5" pos="2088" userDrawn="1">
          <p15:clr>
            <a:srgbClr val="A4A3A4"/>
          </p15:clr>
        </p15:guide>
        <p15:guide id="6" pos="39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BF4A"/>
    <a:srgbClr val="0085BC"/>
    <a:srgbClr val="717271"/>
    <a:srgbClr val="FF2CE6"/>
    <a:srgbClr val="F4852D"/>
    <a:srgbClr val="AA4E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14"/>
    <p:restoredTop sz="94668"/>
  </p:normalViewPr>
  <p:slideViewPr>
    <p:cSldViewPr snapToGrid="0" showGuides="1">
      <p:cViewPr varScale="1">
        <p:scale>
          <a:sx n="101" d="100"/>
          <a:sy n="101" d="100"/>
        </p:scale>
        <p:origin x="632" y="192"/>
      </p:cViewPr>
      <p:guideLst>
        <p:guide orient="horz" pos="2256"/>
        <p:guide pos="3840"/>
        <p:guide orient="horz" pos="3864"/>
        <p:guide pos="5832"/>
        <p:guide pos="2088"/>
        <p:guide pos="39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74E9F-EC84-8846-8423-ADD1B5DC5A9E}" type="datetimeFigureOut">
              <a:rPr lang="en-US" smtClean="0"/>
              <a:t>2/8/24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B554BF-7384-C847-8FD8-C53F70F5A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69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554BF-7384-C847-8FD8-C53F70F5A5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98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8EB058A-1987-4CE5-9B17-767618F5BF45}"/>
              </a:ext>
            </a:extLst>
          </p:cNvPr>
          <p:cNvGrpSpPr/>
          <p:nvPr userDrawn="1"/>
        </p:nvGrpSpPr>
        <p:grpSpPr>
          <a:xfrm>
            <a:off x="5071873" y="0"/>
            <a:ext cx="7149738" cy="6881239"/>
            <a:chOff x="5071873" y="0"/>
            <a:chExt cx="7149738" cy="688123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6A0C0A8-D5AA-AFEE-6008-80524048188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53112"/>
            <a:stretch/>
          </p:blipFill>
          <p:spPr>
            <a:xfrm>
              <a:off x="5071873" y="0"/>
              <a:ext cx="3582574" cy="343832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9E2217D-6C88-DC64-3E1C-B20077640B5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53112"/>
            <a:stretch/>
          </p:blipFill>
          <p:spPr>
            <a:xfrm>
              <a:off x="8639037" y="0"/>
              <a:ext cx="3582574" cy="343832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25A52B4-1E8B-13A7-693B-CC18CAE3EC8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53112"/>
            <a:stretch/>
          </p:blipFill>
          <p:spPr>
            <a:xfrm>
              <a:off x="8639037" y="3438326"/>
              <a:ext cx="3582574" cy="343832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83F5A7C-30B7-0CF6-EB1B-5C256B1F61E2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5"/>
            <a:srcRect l="-1" r="53524"/>
            <a:stretch/>
          </p:blipFill>
          <p:spPr>
            <a:xfrm>
              <a:off x="5072037" y="3438419"/>
              <a:ext cx="3586645" cy="344282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A02A60B-CA3E-B6F7-23A4-565E98187A06}"/>
              </a:ext>
            </a:extLst>
          </p:cNvPr>
          <p:cNvSpPr/>
          <p:nvPr userDrawn="1"/>
        </p:nvSpPr>
        <p:spPr>
          <a:xfrm>
            <a:off x="5857953" y="685800"/>
            <a:ext cx="5565576" cy="5448300"/>
          </a:xfrm>
          <a:prstGeom prst="rect">
            <a:avLst/>
          </a:prstGeom>
          <a:solidFill>
            <a:schemeClr val="bg1">
              <a:alpha val="1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05FC12-0BED-A5F4-2CFF-89DE7FBB52C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210" y="361244"/>
            <a:ext cx="4102239" cy="1735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EE9D6E-CE59-90EE-503E-3EE2C5F1DE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8472" t="24195" r="10149" b="8240"/>
          <a:stretch/>
        </p:blipFill>
        <p:spPr>
          <a:xfrm>
            <a:off x="-4485" y="5589115"/>
            <a:ext cx="4948447" cy="126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08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53820-091C-0D83-7A5A-BEACC8ED2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CE105-4071-3BDE-66A1-E7256A5BF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75DBDD-3A86-E4BF-0412-5F8BFA273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2B6357-EAAD-81B3-1602-143EBFE3A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Next" panose="020B0503020202020204" pitchFamily="34" charset="0"/>
              </a:defRPr>
            </a:lvl1pPr>
          </a:lstStyle>
          <a:p>
            <a:fld id="{46DC9AB3-7205-8B47-895F-E2756185521A}" type="datetimeFigureOut">
              <a:rPr lang="en-US" smtClean="0"/>
              <a:pPr/>
              <a:t>2/8/24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7DB0B-42A1-002B-92E9-C46133FB3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Next" panose="020B05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1E5716-3982-88C4-3375-8ED5469F1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Next" panose="020B0503020202020204" pitchFamily="34" charset="0"/>
              </a:defRPr>
            </a:lvl1pPr>
          </a:lstStyle>
          <a:p>
            <a:fld id="{73D761BB-36CE-4640-917F-5969A79052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928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C6101-A06B-8F6E-E5D8-33D412430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75092B-3B1B-A236-C092-13F08AC16A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08598E-0FE2-DDE8-3D5E-B3F66100C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AB3E2B-B96D-7E9F-ED1C-368D15C95D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Next" panose="020B0503020202020204" pitchFamily="34" charset="0"/>
              </a:defRPr>
            </a:lvl1pPr>
          </a:lstStyle>
          <a:p>
            <a:fld id="{46DC9AB3-7205-8B47-895F-E2756185521A}" type="datetimeFigureOut">
              <a:rPr lang="en-US" smtClean="0"/>
              <a:pPr/>
              <a:t>2/8/24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0AD85-D6A4-6403-E98A-09DF86BA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Next" panose="020B05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8DCB27-B63D-9C31-AB14-99E30D098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Next" panose="020B0503020202020204" pitchFamily="34" charset="0"/>
              </a:defRPr>
            </a:lvl1pPr>
          </a:lstStyle>
          <a:p>
            <a:fld id="{73D761BB-36CE-4640-917F-5969A79052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42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76A42A5-0B2B-6E8F-FEF8-8AE5E9135F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B0803-3F01-6DEE-830C-CF8D49052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523" y="980501"/>
            <a:ext cx="5640636" cy="5196462"/>
          </a:xfrm>
        </p:spPr>
        <p:txBody>
          <a:bodyPr/>
          <a:lstStyle>
            <a:lvl1pPr marL="0" indent="0">
              <a:buNone/>
              <a:defRPr b="0" i="0">
                <a:latin typeface="Avenir Next Condensed" panose="020B0506020202020204" pitchFamily="34" charset="0"/>
              </a:defRPr>
            </a:lvl1pPr>
            <a:lvl5pPr marL="174625" indent="-174625"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4C011B6-C167-5B06-1D2A-5707F469F2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09" y="154925"/>
            <a:ext cx="5238291" cy="454675"/>
          </a:xfrm>
          <a:solidFill>
            <a:srgbClr val="0085BC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4F39A9-1D0B-59DD-2738-4D69996CEE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3112"/>
          <a:stretch/>
        </p:blipFill>
        <p:spPr>
          <a:xfrm>
            <a:off x="342901" y="154925"/>
            <a:ext cx="473750" cy="45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6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F2B90DB-982D-0C07-1573-DFF70BEDA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2442" y="3867112"/>
            <a:ext cx="2633524" cy="2478604"/>
          </a:xfrm>
        </p:spPr>
        <p:txBody>
          <a:bodyPr/>
          <a:lstStyle>
            <a:lvl1pPr marL="0" indent="0">
              <a:buNone/>
              <a:defRPr sz="1800"/>
            </a:lvl1pPr>
            <a:lvl2pPr marL="119063" indent="-109538">
              <a:tabLst/>
              <a:defRPr/>
            </a:lvl2pPr>
            <a:lvl3pPr marL="119063" indent="-109538">
              <a:tabLst/>
              <a:defRPr/>
            </a:lvl3pPr>
            <a:lvl4pPr marL="119063" indent="-109538">
              <a:tabLst/>
              <a:defRPr/>
            </a:lvl4pPr>
            <a:lvl5pPr marL="119063" indent="-109538">
              <a:buClr>
                <a:srgbClr val="AA4E9A"/>
              </a:buClr>
              <a:buSzPct val="115000"/>
              <a:buFont typeface="Wingdings" pitchFamily="2" charset="2"/>
              <a:buChar char="§"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B9A4CB-3C03-E1E6-1EED-CA0F65C7B8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09" y="154925"/>
            <a:ext cx="10991391" cy="454675"/>
          </a:xfrm>
          <a:solidFill>
            <a:srgbClr val="0085BC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4456C-27DF-6F34-A053-817BCE75D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441" y="966309"/>
            <a:ext cx="2632113" cy="2812477"/>
          </a:xfrm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209C9D7-5676-4B24-3155-31E7DF9711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6090" y="3867112"/>
            <a:ext cx="2629542" cy="2478604"/>
          </a:xfrm>
        </p:spPr>
        <p:txBody>
          <a:bodyPr/>
          <a:lstStyle>
            <a:lvl1pPr marL="0" indent="0">
              <a:buNone/>
              <a:defRPr sz="1800"/>
            </a:lvl1pPr>
            <a:lvl2pPr marL="119063" indent="-109538">
              <a:tabLst/>
              <a:defRPr/>
            </a:lvl2pPr>
            <a:lvl3pPr marL="119063" indent="-109538">
              <a:tabLst/>
              <a:defRPr/>
            </a:lvl3pPr>
            <a:lvl4pPr marL="119063" indent="-109538">
              <a:tabLst/>
              <a:defRPr/>
            </a:lvl4pPr>
            <a:lvl5pPr marL="119063" indent="-109538">
              <a:buClr>
                <a:srgbClr val="AA4E9A"/>
              </a:buClr>
              <a:buSzPct val="115000"/>
              <a:buFont typeface="Wingdings" pitchFamily="2" charset="2"/>
              <a:buChar char="§"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2701FE-793A-5AE1-8680-DC04ACFDCA09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306592" y="966309"/>
            <a:ext cx="2628134" cy="2812477"/>
          </a:xfrm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80A4D40-8E86-22CF-7F6A-87CBA31ECF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65756" y="3867112"/>
            <a:ext cx="2636584" cy="2478604"/>
          </a:xfrm>
        </p:spPr>
        <p:txBody>
          <a:bodyPr/>
          <a:lstStyle>
            <a:lvl1pPr marL="0" indent="0">
              <a:buNone/>
              <a:defRPr sz="1800"/>
            </a:lvl1pPr>
            <a:lvl2pPr marL="119063" indent="-109538">
              <a:tabLst/>
              <a:defRPr/>
            </a:lvl2pPr>
            <a:lvl3pPr marL="119063" indent="-109538">
              <a:tabLst/>
              <a:defRPr/>
            </a:lvl3pPr>
            <a:lvl4pPr marL="119063" indent="-109538">
              <a:tabLst/>
              <a:defRPr/>
            </a:lvl4pPr>
            <a:lvl5pPr marL="119063" indent="-109538">
              <a:buClr>
                <a:srgbClr val="AA4E9A"/>
              </a:buClr>
              <a:buSzPct val="115000"/>
              <a:buFont typeface="Wingdings" pitchFamily="2" charset="2"/>
              <a:buChar char="§"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C8A967D-8766-ACE3-CA17-B09FA9F3EC24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66764" y="966309"/>
            <a:ext cx="2635172" cy="2812477"/>
          </a:xfrm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553FF05-4E0A-5D8F-CBAC-84458DB478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32463" y="3867112"/>
            <a:ext cx="2632605" cy="2478604"/>
          </a:xfrm>
        </p:spPr>
        <p:txBody>
          <a:bodyPr/>
          <a:lstStyle>
            <a:lvl1pPr marL="0" indent="0">
              <a:buNone/>
              <a:defRPr sz="1800"/>
            </a:lvl1pPr>
            <a:lvl2pPr marL="119063" indent="-109538">
              <a:tabLst/>
              <a:defRPr/>
            </a:lvl2pPr>
            <a:lvl3pPr marL="119063" indent="-109538">
              <a:tabLst/>
              <a:defRPr/>
            </a:lvl3pPr>
            <a:lvl4pPr marL="119063" indent="-109538">
              <a:tabLst/>
              <a:defRPr/>
            </a:lvl4pPr>
            <a:lvl5pPr marL="119063" indent="-109538">
              <a:buClr>
                <a:srgbClr val="AA4E9A"/>
              </a:buClr>
              <a:buSzPct val="115000"/>
              <a:buFont typeface="Wingdings" pitchFamily="2" charset="2"/>
              <a:buChar char="§"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ECFEB77-0AEF-230F-9BAE-841BAAAE64D4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9233974" y="966309"/>
            <a:ext cx="2631195" cy="2812477"/>
          </a:xfrm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C1338A-826F-8F72-950E-37116C8C5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3112"/>
          <a:stretch/>
        </p:blipFill>
        <p:spPr>
          <a:xfrm>
            <a:off x="342901" y="154925"/>
            <a:ext cx="473750" cy="45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71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F2B90DB-982D-0C07-1573-DFF70BEDA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2442" y="3646393"/>
            <a:ext cx="2633524" cy="2478604"/>
          </a:xfrm>
        </p:spPr>
        <p:txBody>
          <a:bodyPr/>
          <a:lstStyle>
            <a:lvl1pPr marL="0" indent="0">
              <a:buNone/>
              <a:defRPr sz="1800"/>
            </a:lvl1pPr>
            <a:lvl2pPr marL="119063" indent="-109538">
              <a:tabLst/>
              <a:defRPr/>
            </a:lvl2pPr>
            <a:lvl3pPr marL="119063" indent="-109538">
              <a:tabLst/>
              <a:defRPr/>
            </a:lvl3pPr>
            <a:lvl4pPr marL="119063" indent="-109538">
              <a:tabLst/>
              <a:defRPr/>
            </a:lvl4pPr>
            <a:lvl5pPr marL="119063" indent="-109538">
              <a:buClr>
                <a:srgbClr val="AA4E9A"/>
              </a:buClr>
              <a:buSzPct val="115000"/>
              <a:buFont typeface="Wingdings" pitchFamily="2" charset="2"/>
              <a:buChar char="§"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B9A4CB-3C03-E1E6-1EED-CA0F65C7B8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09" y="154925"/>
            <a:ext cx="10991391" cy="454675"/>
          </a:xfrm>
          <a:solidFill>
            <a:srgbClr val="AA4E9A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4456C-27DF-6F34-A053-817BCE75DF7A}"/>
              </a:ext>
            </a:extLst>
          </p:cNvPr>
          <p:cNvSpPr>
            <a:spLocks noGrp="1" noChangeAspect="1"/>
          </p:cNvSpPr>
          <p:nvPr>
            <p:ph sz="half" idx="1"/>
          </p:nvPr>
        </p:nvSpPr>
        <p:spPr>
          <a:xfrm>
            <a:off x="342440" y="1104899"/>
            <a:ext cx="2633472" cy="2368296"/>
          </a:xfrm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209C9D7-5676-4B24-3155-31E7DF9711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6090" y="3646393"/>
            <a:ext cx="2629542" cy="2478604"/>
          </a:xfrm>
        </p:spPr>
        <p:txBody>
          <a:bodyPr/>
          <a:lstStyle>
            <a:lvl1pPr marL="0" indent="0">
              <a:buNone/>
              <a:defRPr sz="1800"/>
            </a:lvl1pPr>
            <a:lvl2pPr marL="119063" indent="-109538">
              <a:tabLst/>
              <a:defRPr/>
            </a:lvl2pPr>
            <a:lvl3pPr marL="119063" indent="-109538">
              <a:tabLst/>
              <a:defRPr/>
            </a:lvl3pPr>
            <a:lvl4pPr marL="119063" indent="-109538">
              <a:tabLst/>
              <a:defRPr/>
            </a:lvl4pPr>
            <a:lvl5pPr marL="119063" indent="-109538">
              <a:buClr>
                <a:srgbClr val="AA4E9A"/>
              </a:buClr>
              <a:buSzPct val="115000"/>
              <a:buFont typeface="Wingdings" pitchFamily="2" charset="2"/>
              <a:buChar char="§"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2701FE-793A-5AE1-8680-DC04ACFDCA09}"/>
              </a:ext>
            </a:extLst>
          </p:cNvPr>
          <p:cNvSpPr>
            <a:spLocks noGrp="1" noChangeAspect="1"/>
          </p:cNvSpPr>
          <p:nvPr>
            <p:ph sz="half" idx="16"/>
          </p:nvPr>
        </p:nvSpPr>
        <p:spPr>
          <a:xfrm>
            <a:off x="3306592" y="1104899"/>
            <a:ext cx="2633472" cy="2368296"/>
          </a:xfrm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80A4D40-8E86-22CF-7F6A-87CBA31ECF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65756" y="3646393"/>
            <a:ext cx="2636584" cy="2478604"/>
          </a:xfrm>
        </p:spPr>
        <p:txBody>
          <a:bodyPr/>
          <a:lstStyle>
            <a:lvl1pPr marL="0" indent="0">
              <a:buNone/>
              <a:defRPr sz="1800"/>
            </a:lvl1pPr>
            <a:lvl2pPr marL="119063" indent="-109538">
              <a:tabLst/>
              <a:defRPr/>
            </a:lvl2pPr>
            <a:lvl3pPr marL="119063" indent="-109538">
              <a:tabLst/>
              <a:defRPr/>
            </a:lvl3pPr>
            <a:lvl4pPr marL="119063" indent="-109538">
              <a:tabLst/>
              <a:defRPr/>
            </a:lvl4pPr>
            <a:lvl5pPr marL="119063" indent="-109538">
              <a:buClr>
                <a:srgbClr val="AA4E9A"/>
              </a:buClr>
              <a:buSzPct val="115000"/>
              <a:buFont typeface="Wingdings" pitchFamily="2" charset="2"/>
              <a:buChar char="§"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C8A967D-8766-ACE3-CA17-B09FA9F3EC24}"/>
              </a:ext>
            </a:extLst>
          </p:cNvPr>
          <p:cNvSpPr>
            <a:spLocks noGrp="1" noChangeAspect="1"/>
          </p:cNvSpPr>
          <p:nvPr>
            <p:ph sz="half" idx="18"/>
          </p:nvPr>
        </p:nvSpPr>
        <p:spPr>
          <a:xfrm>
            <a:off x="6266764" y="1104900"/>
            <a:ext cx="2633472" cy="2368296"/>
          </a:xfrm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553FF05-4E0A-5D8F-CBAC-84458DB478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32463" y="3646393"/>
            <a:ext cx="2632605" cy="2478604"/>
          </a:xfrm>
        </p:spPr>
        <p:txBody>
          <a:bodyPr/>
          <a:lstStyle>
            <a:lvl1pPr marL="0" indent="0">
              <a:buNone/>
              <a:defRPr sz="1800"/>
            </a:lvl1pPr>
            <a:lvl2pPr marL="119063" indent="-109538">
              <a:tabLst/>
              <a:defRPr/>
            </a:lvl2pPr>
            <a:lvl3pPr marL="119063" indent="-109538">
              <a:tabLst/>
              <a:defRPr/>
            </a:lvl3pPr>
            <a:lvl4pPr marL="119063" indent="-109538">
              <a:tabLst/>
              <a:defRPr/>
            </a:lvl4pPr>
            <a:lvl5pPr marL="119063" indent="-109538">
              <a:buClr>
                <a:srgbClr val="AA4E9A"/>
              </a:buClr>
              <a:buSzPct val="115000"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ECFEB77-0AEF-230F-9BAE-841BAAAE64D4}"/>
              </a:ext>
            </a:extLst>
          </p:cNvPr>
          <p:cNvSpPr>
            <a:spLocks noGrp="1" noChangeAspect="1"/>
          </p:cNvSpPr>
          <p:nvPr>
            <p:ph sz="half" idx="20"/>
          </p:nvPr>
        </p:nvSpPr>
        <p:spPr>
          <a:xfrm>
            <a:off x="9233974" y="1104900"/>
            <a:ext cx="2633472" cy="2368296"/>
          </a:xfrm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32912F-B288-5486-90CF-A78E2549C8C8}"/>
              </a:ext>
            </a:extLst>
          </p:cNvPr>
          <p:cNvSpPr/>
          <p:nvPr userDrawn="1"/>
        </p:nvSpPr>
        <p:spPr>
          <a:xfrm>
            <a:off x="342901" y="147145"/>
            <a:ext cx="460664" cy="45321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venir Next" panose="020B0503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89E596-B722-B556-C8A0-0D61F219D23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2900" y="725650"/>
            <a:ext cx="2632075" cy="304800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Avenir Next Condensed" panose="020B0506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2987DB9-0BEE-42F0-2D48-38AA0428E9D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76600" y="725650"/>
            <a:ext cx="2632075" cy="304800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Avenir Next Condensed" panose="020B0506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0899998-88FF-BF64-8F61-97C6C3E3CA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725650"/>
            <a:ext cx="2632075" cy="304800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Avenir Next Condensed" panose="020B0506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3D7846F-8CBB-9595-0CD0-2DF3F59FCCB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220200" y="725650"/>
            <a:ext cx="2632075" cy="304800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Avenir Next Condensed" panose="020B0506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AD74CD6-FA9A-71BA-3CFA-B5D4C4712E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2900" y="6232525"/>
            <a:ext cx="2663825" cy="3476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8C6927E0-7F4C-9603-5248-4396FCE505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76600" y="6232525"/>
            <a:ext cx="2663825" cy="3476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037F716E-5D44-D1DC-0B8D-B1F53328AF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9420" y="6232525"/>
            <a:ext cx="2663825" cy="3476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FFD2ADE-EDBF-A86B-6E28-8E51F48A36E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20200" y="6232525"/>
            <a:ext cx="2663825" cy="3476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E98364-4DCF-BF66-B997-F137C9B8CEA9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-1" r="53524"/>
          <a:stretch/>
        </p:blipFill>
        <p:spPr>
          <a:xfrm>
            <a:off x="339725" y="157796"/>
            <a:ext cx="460664" cy="44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56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9DFB058-6A3E-4F73-CA3F-A97999268D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  <a:solidFill>
            <a:srgbClr val="65BF4A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BDDE1A-802B-A64E-0A82-1657ECC0F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Next" panose="020B0503020202020204" pitchFamily="34" charset="0"/>
              </a:defRPr>
            </a:lvl1pPr>
          </a:lstStyle>
          <a:p>
            <a:fld id="{46DC9AB3-7205-8B47-895F-E2756185521A}" type="datetimeFigureOut">
              <a:rPr lang="en-US" smtClean="0"/>
              <a:pPr/>
              <a:t>2/8/24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5A1D5D5-90FC-F558-99B5-45BC3C7A15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54925"/>
            <a:ext cx="5238291" cy="454675"/>
          </a:xfrm>
          <a:solidFill>
            <a:srgbClr val="0085BC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C25554-225D-FA19-A25F-8DBE74693036}"/>
              </a:ext>
            </a:extLst>
          </p:cNvPr>
          <p:cNvSpPr/>
          <p:nvPr userDrawn="1"/>
        </p:nvSpPr>
        <p:spPr>
          <a:xfrm>
            <a:off x="11388436" y="147145"/>
            <a:ext cx="460664" cy="4532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997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F990AE-480F-562D-C7BD-FA2E0D9DA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186" r="56328"/>
          <a:stretch/>
        </p:blipFill>
        <p:spPr>
          <a:xfrm flipH="1">
            <a:off x="0" y="-43405"/>
            <a:ext cx="5013434" cy="694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5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C38CA-F0C4-F1F0-8B0C-F42D48970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121A7-722D-FB17-2580-4AE95F60D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14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AD290-B1D4-304F-A927-733786CBA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C316FD-4F90-D6D1-C0A7-82EC43467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B336EB-378C-A1EB-29DE-898A037FE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6F0F6E-DA2A-D9F7-6B61-60321058AC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89C3E5-F4B8-0675-DB98-400EE9AB8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6117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8BBC5-06C0-4FB4-27CA-454DA1961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DE484F-DD9F-EAD4-AEEB-F1ADA2A827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Next" panose="020B0503020202020204" pitchFamily="34" charset="0"/>
              </a:defRPr>
            </a:lvl1pPr>
          </a:lstStyle>
          <a:p>
            <a:fld id="{46DC9AB3-7205-8B47-895F-E2756185521A}" type="datetimeFigureOut">
              <a:rPr lang="en-US" smtClean="0"/>
              <a:pPr/>
              <a:t>2/8/24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1F2900-6557-82B2-FFF9-43DE03111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Next" panose="020B05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EA62BE-3057-9895-6847-9E2D0C34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Next" panose="020B0503020202020204" pitchFamily="34" charset="0"/>
              </a:defRPr>
            </a:lvl1pPr>
          </a:lstStyle>
          <a:p>
            <a:fld id="{73D761BB-36CE-4640-917F-5969A79052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626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18C3ED-F371-E828-DB27-0A86D2A0E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523" y="365125"/>
            <a:ext cx="11501610" cy="4721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CCC0D-19A7-02D0-AF7F-7F70CE44A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523" y="980501"/>
            <a:ext cx="11501610" cy="5196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EC1EF5-92D6-6127-9ED9-2D9559CD2A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79261" y="6166560"/>
            <a:ext cx="1369439" cy="57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8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0" r:id="rId4"/>
    <p:sldLayoutId id="2147483655" r:id="rId5"/>
    <p:sldLayoutId id="2147483661" r:id="rId6"/>
    <p:sldLayoutId id="2147483651" r:id="rId7"/>
    <p:sldLayoutId id="2147483653" r:id="rId8"/>
    <p:sldLayoutId id="2147483654" r:id="rId9"/>
    <p:sldLayoutId id="2147483656" r:id="rId10"/>
    <p:sldLayoutId id="21474836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Montserrat" pitchFamily="2" charset="77"/>
          <a:ea typeface="+mj-ea"/>
          <a:cs typeface="Kohinoor Devanagari" panose="02000000000000000000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16" userDrawn="1">
          <p15:clr>
            <a:srgbClr val="F26B43"/>
          </p15:clr>
        </p15:guide>
        <p15:guide id="3" pos="7464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Dee@DiversityAllianceForScience.com?subject=23%20EAST%20COAST%20SPONSORSHIP%20PACKAGE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iversityallianceforscience.com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hyperlink" Target="mailto:Dee@DiversityAllianceForScienc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D041B2B-A81F-A7E7-046F-2A8A6696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72" t="24195" r="10149" b="8240"/>
          <a:stretch/>
        </p:blipFill>
        <p:spPr>
          <a:xfrm>
            <a:off x="-4485" y="5589115"/>
            <a:ext cx="4948447" cy="12688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9B1888-7825-6010-5E1B-3DD071D4CEC7}"/>
              </a:ext>
            </a:extLst>
          </p:cNvPr>
          <p:cNvSpPr txBox="1"/>
          <p:nvPr/>
        </p:nvSpPr>
        <p:spPr>
          <a:xfrm>
            <a:off x="268761" y="3996164"/>
            <a:ext cx="3565400" cy="9740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717271"/>
                </a:solidFill>
                <a:latin typeface="Montserrat" pitchFamily="2" charset="77"/>
              </a:rPr>
              <a:t>APRIL 30-MAY 2, 2024</a:t>
            </a:r>
            <a:br>
              <a:rPr lang="en-US" sz="2400" dirty="0">
                <a:solidFill>
                  <a:srgbClr val="717271"/>
                </a:solidFill>
                <a:latin typeface="Montserrat" pitchFamily="2" charset="77"/>
              </a:rPr>
            </a:br>
            <a:r>
              <a:rPr lang="en-US" sz="1600" dirty="0">
                <a:solidFill>
                  <a:srgbClr val="717271"/>
                </a:solidFill>
                <a:latin typeface="Montserrat" pitchFamily="2" charset="77"/>
              </a:rPr>
              <a:t>NEW JERSEY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EE4F7C1-A5A7-1003-BE55-D464BC294D6D}"/>
              </a:ext>
            </a:extLst>
          </p:cNvPr>
          <p:cNvSpPr txBox="1">
            <a:spLocks/>
          </p:cNvSpPr>
          <p:nvPr/>
        </p:nvSpPr>
        <p:spPr>
          <a:xfrm>
            <a:off x="228597" y="2929141"/>
            <a:ext cx="4276242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65BF4A"/>
                </a:solidFill>
                <a:cs typeface="+mj-cs"/>
              </a:rPr>
              <a:t>EAST COAST</a:t>
            </a:r>
            <a:br>
              <a:rPr lang="en-US" sz="4000" dirty="0">
                <a:solidFill>
                  <a:srgbClr val="65BF4A"/>
                </a:solidFill>
                <a:cs typeface="+mj-cs"/>
              </a:rPr>
            </a:br>
            <a:r>
              <a:rPr lang="en-US" sz="4000" dirty="0">
                <a:solidFill>
                  <a:srgbClr val="65BF4A"/>
                </a:solidFill>
                <a:cs typeface="+mj-cs"/>
              </a:rPr>
              <a:t>CONNECTION</a:t>
            </a:r>
            <a:endParaRPr lang="en-US" sz="4000" dirty="0">
              <a:solidFill>
                <a:srgbClr val="65BF4A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61FC57-E344-507A-6A2E-99A68B51DE85}"/>
              </a:ext>
            </a:extLst>
          </p:cNvPr>
          <p:cNvSpPr txBox="1"/>
          <p:nvPr/>
        </p:nvSpPr>
        <p:spPr>
          <a:xfrm>
            <a:off x="6342089" y="2438400"/>
            <a:ext cx="456567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ontserrat SemiBold" pitchFamily="2" charset="77"/>
              </a:rPr>
              <a:t>2024</a:t>
            </a:r>
            <a:r>
              <a:rPr lang="en-US" sz="40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Montserrat Medium" pitchFamily="2" charset="77"/>
              </a:rPr>
              <a:t>SPONSORSHIP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Montserrat Medium" pitchFamily="2" charset="77"/>
              </a:rPr>
              <a:t>OPPORTUNITIES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A61B569-57EF-1708-25E6-4AD56697F6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69"/>
          <a:stretch/>
        </p:blipFill>
        <p:spPr>
          <a:xfrm>
            <a:off x="4943962" y="3738245"/>
            <a:ext cx="7285154" cy="311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6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D36A57E-B15F-90BD-30FC-E2CB7801D919}"/>
              </a:ext>
            </a:extLst>
          </p:cNvPr>
          <p:cNvSpPr txBox="1"/>
          <p:nvPr/>
        </p:nvSpPr>
        <p:spPr>
          <a:xfrm>
            <a:off x="211161" y="816814"/>
            <a:ext cx="470847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20"/>
              </a:lnSpc>
            </a:pPr>
            <a:r>
              <a:rPr lang="en-US" sz="3600" dirty="0">
                <a:effectLst/>
                <a:latin typeface="Avenir Next" panose="020B0503020202020204" pitchFamily="34" charset="0"/>
              </a:rPr>
              <a:t>OUR EVENTS</a:t>
            </a:r>
          </a:p>
          <a:p>
            <a:pPr>
              <a:lnSpc>
                <a:spcPts val="3820"/>
              </a:lnSpc>
            </a:pPr>
            <a:r>
              <a:rPr lang="en-US" sz="3600" b="1" dirty="0">
                <a:solidFill>
                  <a:schemeClr val="bg1"/>
                </a:solidFill>
                <a:effectLst/>
                <a:latin typeface="Montserrat SemiBold" pitchFamily="2" charset="77"/>
              </a:rPr>
              <a:t>SELL OUT </a:t>
            </a:r>
            <a:br>
              <a:rPr lang="en-US" sz="3600" b="1" dirty="0">
                <a:solidFill>
                  <a:schemeClr val="bg1"/>
                </a:solidFill>
                <a:effectLst/>
                <a:latin typeface="Montserrat SemiBold" pitchFamily="2" charset="77"/>
              </a:rPr>
            </a:br>
            <a:r>
              <a:rPr lang="en-US" sz="3600" b="1" dirty="0">
                <a:solidFill>
                  <a:schemeClr val="bg1"/>
                </a:solidFill>
                <a:effectLst/>
                <a:latin typeface="Montserrat SemiBold" pitchFamily="2" charset="77"/>
              </a:rPr>
              <a:t>EVERY YEAR!</a:t>
            </a:r>
          </a:p>
          <a:p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416033-3082-B6A1-362F-61E046451FA2}"/>
              </a:ext>
            </a:extLst>
          </p:cNvPr>
          <p:cNvSpPr txBox="1"/>
          <p:nvPr/>
        </p:nvSpPr>
        <p:spPr>
          <a:xfrm>
            <a:off x="211160" y="2560036"/>
            <a:ext cx="5249839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20"/>
              </a:lnSpc>
            </a:pPr>
            <a:r>
              <a:rPr lang="en-US" sz="3600" dirty="0">
                <a:effectLst/>
                <a:latin typeface="Montserrat" pitchFamily="2" charset="77"/>
              </a:rPr>
              <a:t>THE BEST</a:t>
            </a:r>
            <a:r>
              <a:rPr lang="en-US" sz="360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br>
              <a:rPr lang="en-US" sz="3600" dirty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US" sz="3600" b="1" dirty="0">
                <a:solidFill>
                  <a:schemeClr val="bg1"/>
                </a:solidFill>
                <a:effectLst/>
                <a:latin typeface="Montserrat SemiBold" pitchFamily="2" charset="77"/>
              </a:rPr>
              <a:t>LIFE SCIENCES</a:t>
            </a:r>
            <a:br>
              <a:rPr lang="en-US" sz="3600" b="1" dirty="0">
                <a:solidFill>
                  <a:schemeClr val="bg1"/>
                </a:solidFill>
                <a:effectLst/>
                <a:latin typeface="Montserrat SemiBold" pitchFamily="2" charset="77"/>
              </a:rPr>
            </a:br>
            <a:r>
              <a:rPr lang="en-US" sz="3600" b="1" dirty="0">
                <a:solidFill>
                  <a:schemeClr val="bg1"/>
                </a:solidFill>
                <a:effectLst/>
                <a:latin typeface="Montserrat SemiBold" pitchFamily="2" charset="77"/>
              </a:rPr>
              <a:t>EVENT TO ATTEND!</a:t>
            </a:r>
          </a:p>
          <a:p>
            <a:endParaRPr lang="en-US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1B3AD59-E200-5ED5-8477-A489ABD404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35413" y="73025"/>
            <a:ext cx="6904037" cy="658495"/>
          </a:xfrm>
          <a:solidFill>
            <a:schemeClr val="bg1"/>
          </a:solidFill>
        </p:spPr>
        <p:txBody>
          <a:bodyPr/>
          <a:lstStyle/>
          <a:p>
            <a:r>
              <a:rPr lang="en-US" sz="2800" dirty="0">
                <a:solidFill>
                  <a:srgbClr val="0085BC"/>
                </a:solidFill>
                <a:effectLst/>
                <a:latin typeface="Montserrat Medium" pitchFamily="2" charset="77"/>
              </a:rPr>
              <a:t>OUR EVENT OFFERS:</a:t>
            </a:r>
            <a:endParaRPr lang="en-US" sz="2800" dirty="0">
              <a:solidFill>
                <a:srgbClr val="0085BC"/>
              </a:solidFill>
              <a:latin typeface="Montserrat Medium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410A28-2636-8A84-B410-640E75DA02A9}"/>
              </a:ext>
            </a:extLst>
          </p:cNvPr>
          <p:cNvSpPr txBox="1"/>
          <p:nvPr/>
        </p:nvSpPr>
        <p:spPr>
          <a:xfrm>
            <a:off x="277419" y="4857767"/>
            <a:ext cx="4977487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effectLst/>
                <a:latin typeface="Montserrat Medium" pitchFamily="2" charset="77"/>
              </a:rPr>
              <a:t>LIMITED SPONSORSHIP OPPORTUNITIES AVAILABLE!</a:t>
            </a:r>
          </a:p>
          <a:p>
            <a:r>
              <a:rPr lang="en-US" sz="12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Contact </a:t>
            </a:r>
            <a:r>
              <a:rPr lang="en-US" sz="1200" dirty="0" err="1">
                <a:solidFill>
                  <a:schemeClr val="bg1"/>
                </a:solidFill>
                <a:effectLst/>
                <a:latin typeface="Avenir Next" panose="020B05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dee@DiversityAllianceForScience.com</a:t>
            </a:r>
            <a:r>
              <a:rPr lang="en-US" sz="1200" dirty="0">
                <a:solidFill>
                  <a:schemeClr val="bg1"/>
                </a:solidFill>
                <a:effectLst/>
                <a:latin typeface="Avenir Next" panose="020B05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2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to secure a sponsorship package.</a:t>
            </a:r>
          </a:p>
          <a:p>
            <a:pPr>
              <a:spcBef>
                <a:spcPts val="600"/>
              </a:spcBef>
            </a:pPr>
            <a:r>
              <a:rPr lang="en-US" sz="1300" dirty="0">
                <a:solidFill>
                  <a:schemeClr val="bg1"/>
                </a:solidFill>
                <a:effectLst/>
                <a:latin typeface="Montserrat" pitchFamily="2" charset="77"/>
              </a:rPr>
              <a:t>OUR PURPOSE AND MISSION IS CLEARLY a WIN WIN!</a:t>
            </a:r>
            <a:br>
              <a:rPr lang="en-US" sz="1400" dirty="0">
                <a:solidFill>
                  <a:schemeClr val="bg1"/>
                </a:solidFill>
                <a:effectLst/>
                <a:latin typeface="Montserrat" pitchFamily="2" charset="77"/>
              </a:rPr>
            </a:br>
            <a:endParaRPr lang="en-US" sz="1400" dirty="0">
              <a:solidFill>
                <a:schemeClr val="bg1"/>
              </a:solidFill>
              <a:effectLst/>
              <a:latin typeface="Montserrat" pitchFamily="2" charset="77"/>
            </a:endParaRPr>
          </a:p>
          <a:p>
            <a:r>
              <a:rPr lang="en-US" sz="1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Diversity Alliance for Science, Inc. is a non-profit 501(c)(3) organization aimed </a:t>
            </a:r>
            <a:br>
              <a:rPr lang="en-US" sz="1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</a:br>
            <a:r>
              <a:rPr lang="en-US" sz="1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to provide a platform to identify, attract, and develop small and/or diverse businesses to drive inclusive procurement practices in corporate, academic, </a:t>
            </a:r>
            <a:br>
              <a:rPr lang="en-US" sz="1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</a:br>
            <a:r>
              <a:rPr lang="en-US" sz="1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and governmental entities within the life science and healthcare industries.</a:t>
            </a:r>
          </a:p>
          <a:p>
            <a:endParaRPr lang="en-US" sz="1400" dirty="0">
              <a:latin typeface="Avenir Next" panose="020B0503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F03ECD-C41A-89E4-0D02-23D25BA00FF0}"/>
              </a:ext>
            </a:extLst>
          </p:cNvPr>
          <p:cNvCxnSpPr>
            <a:cxnSpLocks/>
          </p:cNvCxnSpPr>
          <p:nvPr/>
        </p:nvCxnSpPr>
        <p:spPr>
          <a:xfrm>
            <a:off x="342900" y="2422018"/>
            <a:ext cx="4759452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31A1A0-0B5B-6125-458D-A25F3FF6F45A}"/>
              </a:ext>
            </a:extLst>
          </p:cNvPr>
          <p:cNvCxnSpPr>
            <a:cxnSpLocks/>
          </p:cNvCxnSpPr>
          <p:nvPr/>
        </p:nvCxnSpPr>
        <p:spPr>
          <a:xfrm>
            <a:off x="342900" y="4258763"/>
            <a:ext cx="4722876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37E2B11-7965-C593-C69C-D767DB4B6DE6}"/>
              </a:ext>
            </a:extLst>
          </p:cNvPr>
          <p:cNvSpPr txBox="1"/>
          <p:nvPr/>
        </p:nvSpPr>
        <p:spPr>
          <a:xfrm>
            <a:off x="5102352" y="618574"/>
            <a:ext cx="7076923" cy="5942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A venue where you can connect with a wide range of life 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s</a:t>
            </a: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ciences suppliers in an intimate setting, alongside prominent pharma, biotech and healthcare corporations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Access relevant learning opportunities aimed at business growth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Superb, inspiring, and relevant keynote speakers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Innovative, hands-on workshops. Speakers covering topics exclusively dedicated to life sciences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Welcoming atmosphere &amp; developing relationships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Celebrate contract wins and share Success Stories, a distinctive feature at our events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Comradery – a place to learn, and grow, together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Energizing conferences with content relevant to every role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Engage &amp; meet with industry thought-leaders and mentors through collaborative opportunities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Exclusive Members Only Day, which includes a Networking Reception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Experience the renowned, unique, highly-affective networking and relationship-building atmosphere 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DA4S is</a:t>
            </a: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 known for.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The only conference where networking is done effectively in both traditional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and social ways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Fabulous Dinner &amp; Networking Reception for all attendees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Highly effective advertising opportunities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Insights into emerging industry trends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Join forces with Supplier Diversity representatives and others during our events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Network with established Suppliers and Buyers in the life 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s</a:t>
            </a: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ciences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Networking for small and/or diverse businesses to learn from others about best practices </a:t>
            </a:r>
            <a:b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(and successes) in an informational and noncompetitive environment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Opportunity to celebrate and strengthen mentor/mentee relationships, old and new alike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Supplier Discovery – meet new supplier members and learn about their capabilities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Supplier Innovation – reconnect with supplier members and learn about their latest innovations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Meet &amp; Greet Networking Roundtables for meaningful interactions</a:t>
            </a:r>
          </a:p>
          <a:p>
            <a:pPr marL="171450" indent="-171450">
              <a:lnSpc>
                <a:spcPts val="1240"/>
              </a:lnSpc>
              <a:spcBef>
                <a:spcPts val="600"/>
              </a:spcBef>
              <a:buClr>
                <a:srgbClr val="F4852D"/>
              </a:buClr>
              <a:buSzPct val="110000"/>
              <a:buFont typeface="Wingdings" pitchFamily="2" charset="2"/>
              <a:buChar char="Ø"/>
            </a:pP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The ‘intimate’ size of our events where all companies are in the life sciences.  </a:t>
            </a:r>
            <a:b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effectLst/>
                <a:latin typeface="Avenir Next" panose="020B0503020202020204" pitchFamily="34" charset="0"/>
                <a:cs typeface="Arial" panose="020B0604020202020204" pitchFamily="34" charset="0"/>
              </a:rPr>
              <a:t>A one-stop shop</a:t>
            </a:r>
            <a:endParaRPr lang="en-US" sz="1200" dirty="0">
              <a:latin typeface="Avenir Next Condense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504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F18E084-7D4D-D886-5DEC-1D50680D85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5C13736-C1BA-7BFB-C02D-B72B5D15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709" y="154925"/>
            <a:ext cx="5238291" cy="454675"/>
          </a:xfrm>
          <a:solidFill>
            <a:srgbClr val="AA4E9A"/>
          </a:solidFill>
        </p:spPr>
        <p:txBody>
          <a:bodyPr/>
          <a:lstStyle/>
          <a:p>
            <a:r>
              <a:rPr lang="en-US" dirty="0">
                <a:latin typeface="Montserrat" pitchFamily="2" charset="77"/>
              </a:rPr>
              <a:t>TICKET PRICES • EAST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1C87BBD6-8F1D-CF80-D787-DE30E7747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522" y="980501"/>
            <a:ext cx="5906878" cy="1254699"/>
          </a:xfrm>
        </p:spPr>
        <p:txBody>
          <a:bodyPr>
            <a:normAutofit/>
          </a:bodyPr>
          <a:lstStyle/>
          <a:p>
            <a:pPr>
              <a:tabLst>
                <a:tab pos="4337050" algn="l"/>
              </a:tabLst>
            </a:pPr>
            <a:r>
              <a:rPr lang="en-US" sz="1800" dirty="0">
                <a:solidFill>
                  <a:srgbClr val="0087B8"/>
                </a:solidFill>
                <a:effectLst/>
                <a:latin typeface="Montserrat" pitchFamily="2" charset="77"/>
              </a:rPr>
              <a:t>MEMBER PRICING:</a:t>
            </a:r>
          </a:p>
          <a:p>
            <a:pPr>
              <a:lnSpc>
                <a:spcPct val="140000"/>
              </a:lnSpc>
              <a:spcBef>
                <a:spcPts val="0"/>
              </a:spcBef>
              <a:tabLst>
                <a:tab pos="4337050" algn="l"/>
              </a:tabLst>
            </a:pPr>
            <a:r>
              <a:rPr lang="en-US" sz="1700" dirty="0">
                <a:solidFill>
                  <a:srgbClr val="F46F21"/>
                </a:solidFill>
                <a:effectLst/>
                <a:latin typeface="Montserrat" pitchFamily="2" charset="77"/>
              </a:rPr>
              <a:t>EARLY BIRD BEFORE MARCH 1 </a:t>
            </a:r>
            <a:r>
              <a:rPr lang="en-US" sz="1800" dirty="0">
                <a:solidFill>
                  <a:srgbClr val="F46F21"/>
                </a:solidFill>
                <a:effectLst/>
                <a:latin typeface="Montserrat" pitchFamily="2" charset="77"/>
              </a:rPr>
              <a:t>	</a:t>
            </a:r>
            <a:r>
              <a:rPr lang="en-US" sz="1800" dirty="0">
                <a:solidFill>
                  <a:srgbClr val="0087B8"/>
                </a:solidFill>
                <a:effectLst/>
                <a:latin typeface="Montserrat" pitchFamily="2" charset="77"/>
              </a:rPr>
              <a:t>$1,325</a:t>
            </a:r>
            <a:r>
              <a:rPr lang="en-US" sz="1400" dirty="0">
                <a:solidFill>
                  <a:srgbClr val="0087B8"/>
                </a:solidFill>
                <a:effectLst/>
                <a:latin typeface="Montserrat" pitchFamily="2" charset="77"/>
              </a:rPr>
              <a:t> P/P</a:t>
            </a:r>
          </a:p>
          <a:p>
            <a:pPr>
              <a:lnSpc>
                <a:spcPct val="0"/>
              </a:lnSpc>
              <a:spcBef>
                <a:spcPts val="0"/>
              </a:spcBef>
              <a:tabLst>
                <a:tab pos="4337050" algn="l"/>
              </a:tabLst>
            </a:pPr>
            <a:r>
              <a:rPr lang="en-US" sz="1800" dirty="0">
                <a:solidFill>
                  <a:srgbClr val="F46F21"/>
                </a:solidFill>
                <a:effectLst/>
                <a:latin typeface="Montserrat" pitchFamily="2" charset="77"/>
              </a:rPr>
              <a:t>_______________________________________________</a:t>
            </a:r>
          </a:p>
          <a:p>
            <a:pPr>
              <a:spcBef>
                <a:spcPts val="1200"/>
              </a:spcBef>
              <a:tabLst>
                <a:tab pos="4337050" algn="l"/>
              </a:tabLst>
            </a:pPr>
            <a:r>
              <a:rPr lang="en-US" sz="1700" dirty="0">
                <a:solidFill>
                  <a:srgbClr val="F46F21"/>
                </a:solidFill>
                <a:effectLst/>
                <a:latin typeface="Montserrat" pitchFamily="2" charset="77"/>
              </a:rPr>
              <a:t>REGULAR STARTING MARCH 2</a:t>
            </a:r>
            <a:r>
              <a:rPr lang="en-US" sz="1800" dirty="0">
                <a:solidFill>
                  <a:srgbClr val="F46F21"/>
                </a:solidFill>
                <a:effectLst/>
                <a:latin typeface="Montserrat" pitchFamily="2" charset="77"/>
              </a:rPr>
              <a:t> 	</a:t>
            </a:r>
            <a:r>
              <a:rPr lang="en-US" sz="1800" dirty="0">
                <a:solidFill>
                  <a:srgbClr val="0087B8"/>
                </a:solidFill>
                <a:effectLst/>
                <a:latin typeface="Montserrat" pitchFamily="2" charset="77"/>
              </a:rPr>
              <a:t>$1,400 </a:t>
            </a:r>
            <a:r>
              <a:rPr lang="en-US" sz="1400" dirty="0">
                <a:solidFill>
                  <a:srgbClr val="0087B8"/>
                </a:solidFill>
                <a:effectLst/>
                <a:latin typeface="Montserrat" pitchFamily="2" charset="77"/>
              </a:rPr>
              <a:t>P/P</a:t>
            </a:r>
            <a:endParaRPr lang="en-US" sz="1400" dirty="0">
              <a:solidFill>
                <a:srgbClr val="F46F21"/>
              </a:solidFill>
              <a:effectLst/>
              <a:latin typeface="Montserrat" pitchFamily="2" charset="77"/>
            </a:endParaRPr>
          </a:p>
          <a:p>
            <a:pPr>
              <a:tabLst>
                <a:tab pos="4337050" algn="l"/>
              </a:tabLst>
            </a:pPr>
            <a:endParaRPr lang="en-US" sz="1800" dirty="0">
              <a:solidFill>
                <a:srgbClr val="0087B8"/>
              </a:solidFill>
              <a:effectLst/>
              <a:latin typeface="Montserrat" pitchFamily="2" charset="77"/>
            </a:endParaRPr>
          </a:p>
          <a:p>
            <a:pPr>
              <a:tabLst>
                <a:tab pos="4337050" algn="l"/>
              </a:tabLst>
            </a:pPr>
            <a:r>
              <a:rPr lang="en-US" sz="1800" dirty="0">
                <a:solidFill>
                  <a:srgbClr val="0087B8"/>
                </a:solidFill>
                <a:effectLst/>
                <a:latin typeface="Montserrat" pitchFamily="2" charset="77"/>
              </a:rPr>
              <a:t>NON-MEMBER PRICING:</a:t>
            </a:r>
          </a:p>
          <a:p>
            <a:pPr>
              <a:lnSpc>
                <a:spcPct val="140000"/>
              </a:lnSpc>
              <a:spcBef>
                <a:spcPts val="0"/>
              </a:spcBef>
              <a:tabLst>
                <a:tab pos="4337050" algn="l"/>
              </a:tabLst>
            </a:pPr>
            <a:r>
              <a:rPr lang="en-US" sz="1700" dirty="0">
                <a:solidFill>
                  <a:srgbClr val="F46F21"/>
                </a:solidFill>
                <a:effectLst/>
                <a:latin typeface="Montserrat" pitchFamily="2" charset="77"/>
              </a:rPr>
              <a:t>REGULAR </a:t>
            </a:r>
            <a:r>
              <a:rPr lang="en-US" sz="1800" dirty="0">
                <a:solidFill>
                  <a:srgbClr val="F46F21"/>
                </a:solidFill>
                <a:effectLst/>
                <a:latin typeface="Montserrat" pitchFamily="2" charset="77"/>
              </a:rPr>
              <a:t>	</a:t>
            </a:r>
            <a:r>
              <a:rPr lang="en-US" sz="1800" dirty="0">
                <a:solidFill>
                  <a:srgbClr val="0087B8"/>
                </a:solidFill>
                <a:effectLst/>
                <a:latin typeface="Montserrat" pitchFamily="2" charset="77"/>
              </a:rPr>
              <a:t>$1,500 </a:t>
            </a:r>
            <a:r>
              <a:rPr lang="en-US" sz="1400" dirty="0">
                <a:solidFill>
                  <a:srgbClr val="0087B8"/>
                </a:solidFill>
                <a:effectLst/>
                <a:latin typeface="Montserrat" pitchFamily="2" charset="77"/>
              </a:rPr>
              <a:t>P/P</a:t>
            </a:r>
          </a:p>
          <a:p>
            <a:pPr>
              <a:lnSpc>
                <a:spcPct val="0"/>
              </a:lnSpc>
              <a:spcBef>
                <a:spcPts val="0"/>
              </a:spcBef>
              <a:tabLst>
                <a:tab pos="4337050" algn="l"/>
              </a:tabLst>
            </a:pPr>
            <a:r>
              <a:rPr lang="en-US" sz="1800" dirty="0">
                <a:solidFill>
                  <a:srgbClr val="F46F21"/>
                </a:solidFill>
                <a:effectLst/>
                <a:latin typeface="Montserrat" pitchFamily="2" charset="77"/>
              </a:rPr>
              <a:t>________________________________________________</a:t>
            </a:r>
          </a:p>
          <a:p>
            <a:pPr>
              <a:tabLst>
                <a:tab pos="4337050" algn="l"/>
              </a:tabLst>
            </a:pPr>
            <a:r>
              <a:rPr lang="en-US" sz="1700" dirty="0">
                <a:solidFill>
                  <a:srgbClr val="F46F21"/>
                </a:solidFill>
                <a:effectLst/>
                <a:latin typeface="Montserrat" pitchFamily="2" charset="77"/>
              </a:rPr>
              <a:t>ACADEMIA / GOV’T / NONPROFIT </a:t>
            </a:r>
            <a:r>
              <a:rPr lang="en-US" sz="1800" dirty="0">
                <a:solidFill>
                  <a:srgbClr val="F46F21"/>
                </a:solidFill>
                <a:effectLst/>
                <a:latin typeface="Montserrat" pitchFamily="2" charset="77"/>
              </a:rPr>
              <a:t>	</a:t>
            </a:r>
            <a:r>
              <a:rPr lang="en-US" sz="1800" dirty="0">
                <a:solidFill>
                  <a:srgbClr val="0087B8"/>
                </a:solidFill>
                <a:effectLst/>
                <a:latin typeface="Montserrat" pitchFamily="2" charset="77"/>
              </a:rPr>
              <a:t>$800 </a:t>
            </a:r>
            <a:r>
              <a:rPr lang="en-US" sz="1400" dirty="0">
                <a:solidFill>
                  <a:srgbClr val="0087B8"/>
                </a:solidFill>
                <a:effectLst/>
                <a:latin typeface="Montserrat" pitchFamily="2" charset="77"/>
              </a:rPr>
              <a:t>P/P</a:t>
            </a:r>
          </a:p>
          <a:p>
            <a:pPr>
              <a:lnSpc>
                <a:spcPct val="0"/>
              </a:lnSpc>
              <a:spcBef>
                <a:spcPts val="0"/>
              </a:spcBef>
              <a:tabLst>
                <a:tab pos="4337050" algn="l"/>
              </a:tabLst>
            </a:pPr>
            <a:r>
              <a:rPr lang="en-US" sz="1800" dirty="0">
                <a:solidFill>
                  <a:srgbClr val="F46F21"/>
                </a:solidFill>
                <a:effectLst/>
                <a:latin typeface="Montserrat" pitchFamily="2" charset="77"/>
              </a:rPr>
              <a:t>_______________________________________________</a:t>
            </a:r>
          </a:p>
          <a:p>
            <a:pPr>
              <a:tabLst>
                <a:tab pos="4337050" algn="l"/>
              </a:tabLst>
            </a:pPr>
            <a:r>
              <a:rPr lang="en-US" sz="1700" dirty="0">
                <a:solidFill>
                  <a:srgbClr val="F46F21"/>
                </a:solidFill>
                <a:effectLst/>
                <a:latin typeface="Montserrat" pitchFamily="2" charset="77"/>
              </a:rPr>
              <a:t>ADDITIONAL TICKETS FOR SPONSORS:</a:t>
            </a:r>
            <a:r>
              <a:rPr lang="en-US" sz="1800" dirty="0">
                <a:solidFill>
                  <a:srgbClr val="F46F21"/>
                </a:solidFill>
                <a:effectLst/>
                <a:latin typeface="Montserrat" pitchFamily="2" charset="77"/>
              </a:rPr>
              <a:t>	</a:t>
            </a:r>
            <a:r>
              <a:rPr lang="en-US" sz="1800" dirty="0">
                <a:solidFill>
                  <a:srgbClr val="0087B8"/>
                </a:solidFill>
                <a:effectLst/>
                <a:latin typeface="Montserrat" pitchFamily="2" charset="77"/>
              </a:rPr>
              <a:t>$800 </a:t>
            </a:r>
            <a:r>
              <a:rPr lang="en-US" sz="1400" dirty="0">
                <a:solidFill>
                  <a:srgbClr val="0087B8"/>
                </a:solidFill>
                <a:effectLst/>
                <a:latin typeface="Montserrat" pitchFamily="2" charset="77"/>
              </a:rPr>
              <a:t>P/P</a:t>
            </a:r>
            <a:endParaRPr lang="en-US" sz="1400" dirty="0">
              <a:solidFill>
                <a:srgbClr val="F46F21"/>
              </a:solidFill>
              <a:effectLst/>
              <a:latin typeface="Montserrat" pitchFamily="2" charset="77"/>
            </a:endParaRPr>
          </a:p>
          <a:p>
            <a:pPr>
              <a:tabLst>
                <a:tab pos="4337050" algn="l"/>
              </a:tabLst>
            </a:pPr>
            <a:endParaRPr lang="en-US" sz="1800" dirty="0">
              <a:latin typeface="Montserra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54C9BB-BFCB-4828-B5EA-934449CFB7BE}"/>
              </a:ext>
            </a:extLst>
          </p:cNvPr>
          <p:cNvSpPr txBox="1"/>
          <p:nvPr/>
        </p:nvSpPr>
        <p:spPr>
          <a:xfrm>
            <a:off x="342900" y="4617774"/>
            <a:ext cx="5753100" cy="1600438"/>
          </a:xfrm>
          <a:prstGeom prst="rect">
            <a:avLst/>
          </a:prstGeom>
          <a:noFill/>
          <a:ln w="9525">
            <a:solidFill>
              <a:srgbClr val="0085B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  <a:latin typeface="Montserrat" pitchFamily="2" charset="77"/>
              </a:rPr>
              <a:t>East Coast Cancellation Policy</a:t>
            </a:r>
          </a:p>
          <a:p>
            <a:pPr marL="176213" indent="-165100">
              <a:spcBef>
                <a:spcPts val="60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venir Next Condensed" panose="020B0506020202020204" pitchFamily="34" charset="0"/>
              </a:rPr>
              <a:t>• 	Ticket sales are final. No Refunds once purchased. </a:t>
            </a:r>
          </a:p>
          <a:p>
            <a:pPr marL="176213" indent="-165100">
              <a:spcBef>
                <a:spcPts val="600"/>
              </a:spcBef>
            </a:pPr>
            <a:r>
              <a:rPr 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venir Next Condensed" panose="020B0506020202020204" pitchFamily="34" charset="0"/>
              </a:rPr>
              <a:t>•   No cancellations or refunds on Sponsorship Packages.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venir Next Condensed" panose="020B0506020202020204" pitchFamily="34" charset="0"/>
            </a:endParaRPr>
          </a:p>
          <a:p>
            <a:pPr marL="176213" indent="-165100">
              <a:spcBef>
                <a:spcPts val="60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venir Next Condensed" panose="020B0506020202020204" pitchFamily="34" charset="0"/>
              </a:rPr>
              <a:t>• 	Names for badges must be submitted no later than April 8.</a:t>
            </a:r>
          </a:p>
          <a:p>
            <a:pPr marL="176213" indent="-165100">
              <a:spcBef>
                <a:spcPts val="60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venir Next Condensed" panose="020B0506020202020204" pitchFamily="34" charset="0"/>
              </a:rPr>
              <a:t>• 	Name badge change fee $25 (7 days prior to conference).</a:t>
            </a:r>
            <a:br>
              <a:rPr lang="en-US" sz="1200" dirty="0">
                <a:effectLst/>
                <a:latin typeface="Avenir Next Condensed" panose="020B0506020202020204" pitchFamily="34" charset="0"/>
              </a:rPr>
            </a:br>
            <a:endParaRPr lang="en-US" sz="1200" dirty="0">
              <a:effectLst/>
              <a:latin typeface="Avenir Next Condensed" panose="020B0506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2899CF-3F2A-A459-3E3F-45F93A715D61}"/>
              </a:ext>
            </a:extLst>
          </p:cNvPr>
          <p:cNvSpPr/>
          <p:nvPr/>
        </p:nvSpPr>
        <p:spPr>
          <a:xfrm>
            <a:off x="6434667" y="361244"/>
            <a:ext cx="5414433" cy="61185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" panose="020B0503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236B46E-3A5C-6045-7FA3-51C7EAE92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893" y="6247603"/>
            <a:ext cx="1280774" cy="5418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65916B-3048-1535-E388-2C1D999755FB}"/>
              </a:ext>
            </a:extLst>
          </p:cNvPr>
          <p:cNvSpPr txBox="1"/>
          <p:nvPr/>
        </p:nvSpPr>
        <p:spPr>
          <a:xfrm>
            <a:off x="342899" y="4283801"/>
            <a:ext cx="5753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/>
                <a:latin typeface="Montserrat" pitchFamily="2" charset="77"/>
              </a:rPr>
              <a:t>NO ONSITE REGISTRATIONS.</a:t>
            </a:r>
          </a:p>
          <a:p>
            <a:r>
              <a:rPr lang="en-US" dirty="0">
                <a:latin typeface="Avenir Next" panose="020B0503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294312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B812E85-108C-C1AE-FE5A-696105CE5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2442" y="2009424"/>
            <a:ext cx="2633524" cy="4505627"/>
          </a:xfrm>
        </p:spPr>
        <p:txBody>
          <a:bodyPr>
            <a:normAutofit/>
          </a:bodyPr>
          <a:lstStyle/>
          <a:p>
            <a:pPr marL="171450" indent="-171450">
              <a:buClr>
                <a:srgbClr val="7030A0"/>
              </a:buClr>
              <a:buSzPct val="110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Five (5) </a:t>
            </a:r>
            <a:br>
              <a:rPr lang="en-US" sz="1200" dirty="0">
                <a:effectLst/>
              </a:rPr>
            </a:br>
            <a:r>
              <a:rPr lang="en-US" sz="1200" dirty="0">
                <a:effectLst/>
              </a:rPr>
              <a:t>Full Conference Passes</a:t>
            </a:r>
          </a:p>
          <a:p>
            <a:pPr marL="171450" indent="-171450">
              <a:buClr>
                <a:srgbClr val="7030A0"/>
              </a:buClr>
              <a:buSzPct val="110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One (1) reserved table in Sponsor’s name at Conference</a:t>
            </a:r>
          </a:p>
          <a:p>
            <a:pPr marL="171450" indent="-171450">
              <a:buClr>
                <a:srgbClr val="7030A0"/>
              </a:buClr>
              <a:buSzPct val="110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One (1) Roundtable during the Roundtable Session</a:t>
            </a:r>
          </a:p>
          <a:p>
            <a:pPr marL="171450" indent="-171450">
              <a:buClr>
                <a:srgbClr val="7030A0"/>
              </a:buClr>
              <a:buSzPct val="110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Special Signage recognition during breakfast and/or lunch</a:t>
            </a:r>
          </a:p>
          <a:p>
            <a:pPr marL="171450" indent="-171450">
              <a:buClr>
                <a:srgbClr val="7030A0"/>
              </a:buClr>
              <a:buSzPct val="110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Sponsorship recognition on our website &amp; social media with display of logo</a:t>
            </a:r>
          </a:p>
          <a:p>
            <a:pPr marL="171450" indent="-171450">
              <a:buClr>
                <a:srgbClr val="7030A0"/>
              </a:buClr>
              <a:buSzPct val="110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Retractable company banner can be displayed throughout the event*</a:t>
            </a:r>
          </a:p>
          <a:p>
            <a:pPr marL="171450" indent="-171450">
              <a:buClr>
                <a:srgbClr val="7030A0"/>
              </a:buClr>
              <a:buSzPct val="110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List of Conference Attendees**</a:t>
            </a:r>
          </a:p>
          <a:p>
            <a:endParaRPr lang="en-US" sz="12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99F99B-36DA-54C3-ED13-1911D1D715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441" y="966310"/>
            <a:ext cx="2632113" cy="828624"/>
          </a:xfrm>
          <a:solidFill>
            <a:srgbClr val="0085BC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Montserrat" pitchFamily="2" charset="77"/>
              </a:rPr>
              <a:t>PLATINUM </a:t>
            </a:r>
            <a:br>
              <a:rPr lang="en-US" dirty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US" dirty="0">
                <a:solidFill>
                  <a:schemeClr val="bg1"/>
                </a:solidFill>
                <a:effectLst/>
                <a:latin typeface="Montserrat" pitchFamily="2" charset="77"/>
              </a:rPr>
              <a:t>$15,000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4FF8CB-B250-84C9-DC98-476886824D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6090" y="2009424"/>
            <a:ext cx="2629542" cy="4505627"/>
          </a:xfrm>
        </p:spPr>
        <p:txBody>
          <a:bodyPr>
            <a:normAutofit/>
          </a:bodyPr>
          <a:lstStyle/>
          <a:p>
            <a:pPr marL="171450" indent="-171450">
              <a:buClr>
                <a:srgbClr val="7030A0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Four (4) </a:t>
            </a:r>
            <a:br>
              <a:rPr lang="en-US" sz="1200" dirty="0">
                <a:effectLst/>
              </a:rPr>
            </a:br>
            <a:r>
              <a:rPr lang="en-US" sz="1200" dirty="0">
                <a:effectLst/>
              </a:rPr>
              <a:t>Full Conference Passes</a:t>
            </a:r>
          </a:p>
          <a:p>
            <a:pPr marL="171450" indent="-171450">
              <a:buClr>
                <a:srgbClr val="7030A0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One (1) reserved table in sponsor’s name at conference</a:t>
            </a:r>
          </a:p>
          <a:p>
            <a:pPr marL="171450" indent="-171450">
              <a:buClr>
                <a:srgbClr val="7030A0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One (1) Roundtable during the Roundtable Session</a:t>
            </a:r>
          </a:p>
          <a:p>
            <a:pPr marL="171450" indent="-171450">
              <a:buClr>
                <a:srgbClr val="7030A0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Sponsorship recognition on our website &amp; social media with display of logo</a:t>
            </a:r>
          </a:p>
          <a:p>
            <a:pPr marL="171450" indent="-171450">
              <a:buClr>
                <a:srgbClr val="7030A0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Retractable company banner can be displayed throughout the event*</a:t>
            </a:r>
          </a:p>
          <a:p>
            <a:pPr marL="171450" indent="-171450">
              <a:buClr>
                <a:srgbClr val="7030A0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List of Conference Attendees**</a:t>
            </a:r>
          </a:p>
          <a:p>
            <a:endParaRPr lang="en-US" sz="12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2E8E4E-BEB6-9FB3-D367-A514C098AB1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306592" y="966309"/>
            <a:ext cx="2628134" cy="828624"/>
          </a:xfrm>
          <a:solidFill>
            <a:srgbClr val="717271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Montserrat" pitchFamily="2" charset="77"/>
              </a:rPr>
              <a:t>DIAMOND </a:t>
            </a:r>
            <a:br>
              <a:rPr lang="en-US" dirty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US" dirty="0">
                <a:solidFill>
                  <a:schemeClr val="bg1"/>
                </a:solidFill>
                <a:effectLst/>
                <a:latin typeface="Montserrat" pitchFamily="2" charset="77"/>
              </a:rPr>
              <a:t>$10,000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1DEF344-E4DE-1BB0-1F46-04E37A3E553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65756" y="2009424"/>
            <a:ext cx="2636584" cy="4505627"/>
          </a:xfrm>
        </p:spPr>
        <p:txBody>
          <a:bodyPr/>
          <a:lstStyle/>
          <a:p>
            <a:pPr marL="171450" indent="-171450">
              <a:buClr>
                <a:srgbClr val="7030A0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Three (3) </a:t>
            </a:r>
            <a:br>
              <a:rPr lang="en-US" sz="1200" dirty="0">
                <a:effectLst/>
              </a:rPr>
            </a:br>
            <a:r>
              <a:rPr lang="en-US" sz="1200" dirty="0">
                <a:effectLst/>
              </a:rPr>
              <a:t>Full Conference Passes</a:t>
            </a:r>
          </a:p>
          <a:p>
            <a:pPr marL="171450" indent="-171450">
              <a:buClr>
                <a:srgbClr val="7030A0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One (1) Roundtable during the Roundtable Session</a:t>
            </a:r>
          </a:p>
          <a:p>
            <a:pPr marL="171450" indent="-171450">
              <a:buClr>
                <a:srgbClr val="7030A0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Sponsorship recognition on our website &amp; social media with display of logo</a:t>
            </a:r>
          </a:p>
          <a:p>
            <a:pPr marL="171450" indent="-171450">
              <a:buClr>
                <a:srgbClr val="7030A0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Retractable company banner can be displayed throughout the event*</a:t>
            </a:r>
          </a:p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9379B94-A16B-490D-4E77-ADD02F3B0137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66764" y="966308"/>
            <a:ext cx="2635172" cy="832104"/>
          </a:xfrm>
          <a:solidFill>
            <a:srgbClr val="F4852D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Montserrat" pitchFamily="2" charset="77"/>
              </a:rPr>
              <a:t>GOLD </a:t>
            </a:r>
            <a:br>
              <a:rPr lang="en-US" dirty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US" dirty="0">
                <a:solidFill>
                  <a:schemeClr val="bg1"/>
                </a:solidFill>
                <a:effectLst/>
                <a:latin typeface="Montserrat" pitchFamily="2" charset="77"/>
              </a:rPr>
              <a:t>$7,500</a:t>
            </a:r>
          </a:p>
          <a:p>
            <a:br>
              <a:rPr lang="en-US" dirty="0">
                <a:latin typeface="Montserrat" pitchFamily="2" charset="77"/>
              </a:rPr>
            </a:br>
            <a:endParaRPr lang="en-US" dirty="0">
              <a:latin typeface="Montserrat" pitchFamily="2" charset="77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7C4DA42-2C4C-F840-4C9A-2981C36149C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32463" y="2009424"/>
            <a:ext cx="2632605" cy="4505627"/>
          </a:xfrm>
        </p:spPr>
        <p:txBody>
          <a:bodyPr>
            <a:normAutofit/>
          </a:bodyPr>
          <a:lstStyle/>
          <a:p>
            <a:pPr marL="171450" indent="-171450">
              <a:buClr>
                <a:srgbClr val="7030A0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Two (2) </a:t>
            </a:r>
            <a:br>
              <a:rPr lang="en-US" sz="1200" dirty="0">
                <a:effectLst/>
              </a:rPr>
            </a:br>
            <a:r>
              <a:rPr lang="en-US" sz="1200" dirty="0">
                <a:effectLst/>
              </a:rPr>
              <a:t>Full Conference Passes</a:t>
            </a:r>
          </a:p>
          <a:p>
            <a:pPr marL="171450" indent="-171450">
              <a:buClr>
                <a:srgbClr val="7030A0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One (1) Roundtable during the Roundtable Session</a:t>
            </a:r>
          </a:p>
          <a:p>
            <a:pPr marL="171450" indent="-171450">
              <a:buClr>
                <a:srgbClr val="7030A0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Sponsorship recognition on our website &amp; social media with display of logo</a:t>
            </a:r>
          </a:p>
          <a:p>
            <a:pPr marL="171450" indent="-171450">
              <a:buClr>
                <a:srgbClr val="7030A0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Retractable company banner can be displayed throughout the event*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E3A7D65-0F35-DA6E-8129-BE4DD1D8AF53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9233974" y="966309"/>
            <a:ext cx="2631195" cy="832104"/>
          </a:xfrm>
          <a:solidFill>
            <a:srgbClr val="AA4E9A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Montserrat" pitchFamily="2" charset="77"/>
              </a:rPr>
              <a:t>SILVER</a:t>
            </a:r>
            <a:br>
              <a:rPr lang="en-US" dirty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US" dirty="0">
                <a:solidFill>
                  <a:schemeClr val="bg1"/>
                </a:solidFill>
                <a:effectLst/>
                <a:latin typeface="Montserrat" pitchFamily="2" charset="77"/>
              </a:rPr>
              <a:t>$5,500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51E21E-7E37-E44A-FBD0-0B749D9B122B}"/>
              </a:ext>
            </a:extLst>
          </p:cNvPr>
          <p:cNvSpPr txBox="1"/>
          <p:nvPr/>
        </p:nvSpPr>
        <p:spPr>
          <a:xfrm>
            <a:off x="342900" y="6423377"/>
            <a:ext cx="112959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/>
                <a:latin typeface="Avenir Next Condensed" panose="020B0506020202020204" pitchFamily="34" charset="0"/>
              </a:rPr>
              <a:t>* Sponsor responsible for providing, setting up &amp; removing their banner.</a:t>
            </a:r>
          </a:p>
          <a:p>
            <a:r>
              <a:rPr lang="en-US" sz="1000" dirty="0">
                <a:effectLst/>
                <a:latin typeface="Avenir Next Condensed" panose="020B0506020202020204" pitchFamily="34" charset="0"/>
              </a:rPr>
              <a:t>** Attendee list is shared post conference. Email addresses are not included.</a:t>
            </a:r>
          </a:p>
          <a:p>
            <a:endParaRPr lang="en-US" sz="1000" dirty="0">
              <a:latin typeface="Avenir Next" panose="020B0503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4042236-5FC5-E270-506A-592F13C6386B}"/>
              </a:ext>
            </a:extLst>
          </p:cNvPr>
          <p:cNvCxnSpPr/>
          <p:nvPr/>
        </p:nvCxnSpPr>
        <p:spPr>
          <a:xfrm>
            <a:off x="342900" y="1862667"/>
            <a:ext cx="2637367" cy="0"/>
          </a:xfrm>
          <a:prstGeom prst="line">
            <a:avLst/>
          </a:prstGeom>
          <a:ln w="76200">
            <a:solidFill>
              <a:srgbClr val="0085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078FC07-6125-90B5-E21A-1A4D6CE03EC0}"/>
              </a:ext>
            </a:extLst>
          </p:cNvPr>
          <p:cNvCxnSpPr/>
          <p:nvPr/>
        </p:nvCxnSpPr>
        <p:spPr>
          <a:xfrm>
            <a:off x="3306704" y="1862667"/>
            <a:ext cx="2637367" cy="0"/>
          </a:xfrm>
          <a:prstGeom prst="line">
            <a:avLst/>
          </a:prstGeom>
          <a:ln w="76200">
            <a:solidFill>
              <a:srgbClr val="7172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6F47BF6-0C73-F991-8C27-D3B1FB3AEDD6}"/>
              </a:ext>
            </a:extLst>
          </p:cNvPr>
          <p:cNvCxnSpPr/>
          <p:nvPr/>
        </p:nvCxnSpPr>
        <p:spPr>
          <a:xfrm>
            <a:off x="9234311" y="1862667"/>
            <a:ext cx="2637367" cy="0"/>
          </a:xfrm>
          <a:prstGeom prst="line">
            <a:avLst/>
          </a:prstGeom>
          <a:ln w="76200">
            <a:solidFill>
              <a:srgbClr val="AA4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7173C9B-2884-91BC-3E62-DD1DF5D56534}"/>
              </a:ext>
            </a:extLst>
          </p:cNvPr>
          <p:cNvCxnSpPr/>
          <p:nvPr/>
        </p:nvCxnSpPr>
        <p:spPr>
          <a:xfrm>
            <a:off x="6270508" y="1873956"/>
            <a:ext cx="2637367" cy="0"/>
          </a:xfrm>
          <a:prstGeom prst="line">
            <a:avLst/>
          </a:prstGeom>
          <a:ln w="76200">
            <a:solidFill>
              <a:srgbClr val="F48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8153D53-791E-9C21-457A-FD547CFD6306}"/>
              </a:ext>
            </a:extLst>
          </p:cNvPr>
          <p:cNvCxnSpPr>
            <a:cxnSpLocks/>
          </p:cNvCxnSpPr>
          <p:nvPr/>
        </p:nvCxnSpPr>
        <p:spPr>
          <a:xfrm>
            <a:off x="3127022" y="970844"/>
            <a:ext cx="0" cy="483487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6247F69-B0E4-4F87-83F9-7852DB65EAAF}"/>
              </a:ext>
            </a:extLst>
          </p:cNvPr>
          <p:cNvCxnSpPr>
            <a:cxnSpLocks/>
          </p:cNvCxnSpPr>
          <p:nvPr/>
        </p:nvCxnSpPr>
        <p:spPr>
          <a:xfrm>
            <a:off x="6096000" y="970844"/>
            <a:ext cx="0" cy="4167213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F887CDA-C56A-07C6-3AB4-001EBBE2F8CB}"/>
              </a:ext>
            </a:extLst>
          </p:cNvPr>
          <p:cNvCxnSpPr>
            <a:cxnSpLocks/>
          </p:cNvCxnSpPr>
          <p:nvPr/>
        </p:nvCxnSpPr>
        <p:spPr>
          <a:xfrm>
            <a:off x="9067800" y="970844"/>
            <a:ext cx="0" cy="309315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32">
            <a:extLst>
              <a:ext uri="{FF2B5EF4-FFF2-40B4-BE49-F238E27FC236}">
                <a16:creationId xmlns:a16="http://schemas.microsoft.com/office/drawing/2014/main" id="{06323C85-16A0-56E8-152E-BD3DE7DAB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709" y="154925"/>
            <a:ext cx="10939243" cy="454675"/>
          </a:xfrm>
        </p:spPr>
        <p:txBody>
          <a:bodyPr/>
          <a:lstStyle/>
          <a:p>
            <a:r>
              <a:rPr lang="en-US" dirty="0">
                <a:latin typeface="Montserrat" pitchFamily="2" charset="77"/>
              </a:rPr>
              <a:t>EAST COAST </a:t>
            </a:r>
            <a:r>
              <a:rPr lang="en-US" b="1" dirty="0">
                <a:latin typeface="Montserrat" pitchFamily="2" charset="77"/>
              </a:rPr>
              <a:t>CORPORATE</a:t>
            </a:r>
            <a:r>
              <a:rPr lang="en-US" dirty="0">
                <a:latin typeface="Montserrat" pitchFamily="2" charset="77"/>
              </a:rPr>
              <a:t> SPONSORSHIPS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CC59BA-3A64-674D-D324-6C8556B2334B}"/>
              </a:ext>
            </a:extLst>
          </p:cNvPr>
          <p:cNvSpPr txBox="1"/>
          <p:nvPr/>
        </p:nvSpPr>
        <p:spPr>
          <a:xfrm>
            <a:off x="2452914" y="73442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748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B812E85-108C-C1AE-FE5A-696105CE5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2442" y="2009424"/>
            <a:ext cx="2633524" cy="4505627"/>
          </a:xfrm>
        </p:spPr>
        <p:txBody>
          <a:bodyPr>
            <a:normAutofit/>
          </a:bodyPr>
          <a:lstStyle/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Three (3) </a:t>
            </a:r>
            <a:br>
              <a:rPr lang="en-US" sz="1200" dirty="0">
                <a:effectLst/>
              </a:rPr>
            </a:br>
            <a:r>
              <a:rPr lang="en-US" sz="1200" dirty="0">
                <a:effectLst/>
              </a:rPr>
              <a:t>Full Conference Passes</a:t>
            </a:r>
          </a:p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One Hour Virtual Meeting with Available Corporate Company</a:t>
            </a:r>
          </a:p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Special Signage Recognition at Refreshment Breaks</a:t>
            </a:r>
          </a:p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Sponsorship recognition on our website &amp; social media with display of logo</a:t>
            </a:r>
          </a:p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Retractable company banner can be displayed throughout the event*</a:t>
            </a:r>
          </a:p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List of Conference Attendees**</a:t>
            </a:r>
          </a:p>
          <a:p>
            <a:endParaRPr lang="en-US" sz="12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99F99B-36DA-54C3-ED13-1911D1D715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441" y="966310"/>
            <a:ext cx="2632113" cy="828624"/>
          </a:xfrm>
          <a:solidFill>
            <a:srgbClr val="0085BC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Montserrat" pitchFamily="2" charset="77"/>
              </a:rPr>
              <a:t>PLATINUM </a:t>
            </a:r>
            <a:br>
              <a:rPr lang="en-US" dirty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US" dirty="0">
                <a:solidFill>
                  <a:schemeClr val="bg1"/>
                </a:solidFill>
                <a:effectLst/>
                <a:latin typeface="Montserrat" pitchFamily="2" charset="77"/>
              </a:rPr>
              <a:t>$7,500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4FF8CB-B250-84C9-DC98-476886824D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6090" y="2009424"/>
            <a:ext cx="2629542" cy="4505627"/>
          </a:xfrm>
        </p:spPr>
        <p:txBody>
          <a:bodyPr>
            <a:normAutofit/>
          </a:bodyPr>
          <a:lstStyle/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Two (2) </a:t>
            </a:r>
            <a:br>
              <a:rPr lang="en-US" sz="1200" dirty="0">
                <a:effectLst/>
              </a:rPr>
            </a:br>
            <a:r>
              <a:rPr lang="en-US" sz="1200" dirty="0">
                <a:effectLst/>
              </a:rPr>
              <a:t>Full Conference Passes</a:t>
            </a:r>
          </a:p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Signage Recognition during Luncheon</a:t>
            </a:r>
          </a:p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Sponsorship recognition on our website &amp; social media with display of logo</a:t>
            </a:r>
          </a:p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Retractable company banner can be displayed throughout the event*</a:t>
            </a:r>
          </a:p>
          <a:p>
            <a:endParaRPr lang="en-US" sz="12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2E8E4E-BEB6-9FB3-D367-A514C098AB1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306592" y="966309"/>
            <a:ext cx="2628134" cy="828624"/>
          </a:xfrm>
          <a:solidFill>
            <a:srgbClr val="717271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Montserrat" pitchFamily="2" charset="77"/>
              </a:rPr>
              <a:t>DIAMOND </a:t>
            </a:r>
            <a:br>
              <a:rPr lang="en-US" dirty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US" dirty="0">
                <a:solidFill>
                  <a:schemeClr val="bg1"/>
                </a:solidFill>
                <a:effectLst/>
                <a:latin typeface="Montserrat" pitchFamily="2" charset="77"/>
              </a:rPr>
              <a:t>$5,000</a:t>
            </a:r>
            <a:endParaRPr lang="en-US" dirty="0">
              <a:latin typeface="Montserrat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1DEF344-E4DE-1BB0-1F46-04E37A3E553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65756" y="2009424"/>
            <a:ext cx="2636584" cy="4505627"/>
          </a:xfrm>
        </p:spPr>
        <p:txBody>
          <a:bodyPr/>
          <a:lstStyle/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One (1) </a:t>
            </a:r>
            <a:br>
              <a:rPr lang="en-US" sz="1200" dirty="0">
                <a:effectLst/>
              </a:rPr>
            </a:br>
            <a:r>
              <a:rPr lang="en-US" sz="1200" dirty="0">
                <a:effectLst/>
              </a:rPr>
              <a:t>Full Conference Pass</a:t>
            </a:r>
          </a:p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Sponsorship recognition on our website &amp; social media with display of logo</a:t>
            </a:r>
          </a:p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Retractable company banner can be displayed throughout the event*</a:t>
            </a:r>
          </a:p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9379B94-A16B-490D-4E77-ADD02F3B0137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66764" y="966308"/>
            <a:ext cx="2635172" cy="832104"/>
          </a:xfrm>
          <a:solidFill>
            <a:srgbClr val="F4852D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Montserrat" pitchFamily="2" charset="77"/>
              </a:rPr>
              <a:t>GOLD </a:t>
            </a:r>
            <a:br>
              <a:rPr lang="en-US" dirty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US" dirty="0">
                <a:solidFill>
                  <a:schemeClr val="bg1"/>
                </a:solidFill>
                <a:effectLst/>
                <a:latin typeface="Montserrat" pitchFamily="2" charset="77"/>
              </a:rPr>
              <a:t>$3,500</a:t>
            </a:r>
          </a:p>
          <a:p>
            <a:br>
              <a:rPr lang="en-US" dirty="0">
                <a:latin typeface="Montserrat" pitchFamily="2" charset="77"/>
              </a:rPr>
            </a:br>
            <a:br>
              <a:rPr lang="en-US" dirty="0">
                <a:latin typeface="Montserrat" pitchFamily="2" charset="77"/>
              </a:rPr>
            </a:br>
            <a:endParaRPr lang="en-US" dirty="0">
              <a:latin typeface="Montserrat" pitchFamily="2" charset="77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4042236-5FC5-E270-506A-592F13C6386B}"/>
              </a:ext>
            </a:extLst>
          </p:cNvPr>
          <p:cNvCxnSpPr/>
          <p:nvPr/>
        </p:nvCxnSpPr>
        <p:spPr>
          <a:xfrm>
            <a:off x="342900" y="1862667"/>
            <a:ext cx="2637367" cy="0"/>
          </a:xfrm>
          <a:prstGeom prst="line">
            <a:avLst/>
          </a:prstGeom>
          <a:ln w="76200">
            <a:solidFill>
              <a:srgbClr val="0085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078FC07-6125-90B5-E21A-1A4D6CE03EC0}"/>
              </a:ext>
            </a:extLst>
          </p:cNvPr>
          <p:cNvCxnSpPr/>
          <p:nvPr/>
        </p:nvCxnSpPr>
        <p:spPr>
          <a:xfrm>
            <a:off x="3306939" y="1862667"/>
            <a:ext cx="2637367" cy="0"/>
          </a:xfrm>
          <a:prstGeom prst="line">
            <a:avLst/>
          </a:prstGeom>
          <a:ln w="76200">
            <a:solidFill>
              <a:srgbClr val="7172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7173C9B-2884-91BC-3E62-DD1DF5D56534}"/>
              </a:ext>
            </a:extLst>
          </p:cNvPr>
          <p:cNvCxnSpPr/>
          <p:nvPr/>
        </p:nvCxnSpPr>
        <p:spPr>
          <a:xfrm>
            <a:off x="6270978" y="1873956"/>
            <a:ext cx="2637367" cy="0"/>
          </a:xfrm>
          <a:prstGeom prst="line">
            <a:avLst/>
          </a:prstGeom>
          <a:ln w="76200">
            <a:solidFill>
              <a:srgbClr val="F48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8153D53-791E-9C21-457A-FD547CFD6306}"/>
              </a:ext>
            </a:extLst>
          </p:cNvPr>
          <p:cNvCxnSpPr>
            <a:cxnSpLocks/>
          </p:cNvCxnSpPr>
          <p:nvPr/>
        </p:nvCxnSpPr>
        <p:spPr>
          <a:xfrm>
            <a:off x="3127022" y="970844"/>
            <a:ext cx="0" cy="421075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6247F69-B0E4-4F87-83F9-7852DB65EAAF}"/>
              </a:ext>
            </a:extLst>
          </p:cNvPr>
          <p:cNvCxnSpPr>
            <a:cxnSpLocks/>
          </p:cNvCxnSpPr>
          <p:nvPr/>
        </p:nvCxnSpPr>
        <p:spPr>
          <a:xfrm>
            <a:off x="6096000" y="970844"/>
            <a:ext cx="0" cy="318024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32">
            <a:extLst>
              <a:ext uri="{FF2B5EF4-FFF2-40B4-BE49-F238E27FC236}">
                <a16:creationId xmlns:a16="http://schemas.microsoft.com/office/drawing/2014/main" id="{B23FAEFF-E17E-3F71-F663-FFB5947B5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709" y="154925"/>
            <a:ext cx="10991391" cy="454675"/>
          </a:xfrm>
          <a:solidFill>
            <a:srgbClr val="92D050"/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Montserrat" pitchFamily="2" charset="77"/>
              </a:rPr>
              <a:t>EAST COAST </a:t>
            </a:r>
            <a:r>
              <a:rPr lang="en-US" b="1" dirty="0">
                <a:solidFill>
                  <a:schemeClr val="tx1"/>
                </a:solidFill>
                <a:latin typeface="Montserrat" pitchFamily="2" charset="77"/>
              </a:rPr>
              <a:t>SUPPLIER</a:t>
            </a:r>
            <a:r>
              <a:rPr lang="en-US" dirty="0">
                <a:solidFill>
                  <a:schemeClr val="tx1"/>
                </a:solidFill>
                <a:latin typeface="Montserrat" pitchFamily="2" charset="77"/>
              </a:rPr>
              <a:t> SPONSORSHIPS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B9A7FF-3FBA-002B-24F3-F3C68E70D2E7}"/>
              </a:ext>
            </a:extLst>
          </p:cNvPr>
          <p:cNvSpPr txBox="1"/>
          <p:nvPr/>
        </p:nvSpPr>
        <p:spPr>
          <a:xfrm>
            <a:off x="342900" y="6423377"/>
            <a:ext cx="112959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/>
                <a:latin typeface="Avenir Next Condensed" panose="020B0506020202020204" pitchFamily="34" charset="0"/>
              </a:rPr>
              <a:t>* Sponsor responsible for providing, setting up &amp; removing their banner.</a:t>
            </a:r>
          </a:p>
          <a:p>
            <a:r>
              <a:rPr lang="en-US" sz="1000" dirty="0">
                <a:effectLst/>
                <a:latin typeface="Avenir Next Condensed" panose="020B0506020202020204" pitchFamily="34" charset="0"/>
              </a:rPr>
              <a:t>** Attendee list is shared post conference. Email addresses are not included.</a:t>
            </a:r>
          </a:p>
          <a:p>
            <a:endParaRPr lang="en-US" sz="1000" dirty="0">
              <a:latin typeface="Avenir Next" panose="020B0503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A945EB9-837E-2B40-E130-C3272CCE63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508" r="16508"/>
          <a:stretch/>
        </p:blipFill>
        <p:spPr>
          <a:xfrm>
            <a:off x="9129485" y="0"/>
            <a:ext cx="3062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13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39">
            <a:extLst>
              <a:ext uri="{FF2B5EF4-FFF2-40B4-BE49-F238E27FC236}">
                <a16:creationId xmlns:a16="http://schemas.microsoft.com/office/drawing/2014/main" id="{038BBC43-D2B7-B2C9-8D1C-0694F502C15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7450" y="1066800"/>
            <a:ext cx="2635250" cy="2368296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sp>
        <p:nvSpPr>
          <p:cNvPr id="134" name="Text Placeholder 133">
            <a:extLst>
              <a:ext uri="{FF2B5EF4-FFF2-40B4-BE49-F238E27FC236}">
                <a16:creationId xmlns:a16="http://schemas.microsoft.com/office/drawing/2014/main" id="{A8C8326B-7871-5330-A29C-CB43D275B4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2442" y="3544795"/>
            <a:ext cx="2633524" cy="2478604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46F21"/>
                </a:solidFill>
                <a:effectLst/>
                <a:latin typeface="Avenir Next Medium" panose="020B0503020202020204" pitchFamily="34" charset="0"/>
              </a:rPr>
              <a:t>2 AVAILABLE • $7,000</a:t>
            </a:r>
          </a:p>
          <a:p>
            <a:pPr marL="11113" algn="ctr">
              <a:buClr>
                <a:srgbClr val="AA4E9A"/>
              </a:buClr>
              <a:buSzPct val="115000"/>
            </a:pPr>
            <a:r>
              <a:rPr lang="en-US" sz="1200" b="1" dirty="0">
                <a:effectLst/>
                <a:latin typeface="Montserrat SemiBold" pitchFamily="2" charset="77"/>
              </a:rPr>
              <a:t>Sponsor 150 Drink Tickets </a:t>
            </a:r>
            <a:br>
              <a:rPr lang="en-US" sz="1200" b="1" dirty="0">
                <a:effectLst/>
                <a:latin typeface="Montserrat SemiBold" pitchFamily="2" charset="77"/>
              </a:rPr>
            </a:br>
            <a:r>
              <a:rPr lang="en-US" sz="1200" b="1" dirty="0">
                <a:effectLst/>
                <a:latin typeface="Montserrat SemiBold" pitchFamily="2" charset="77"/>
              </a:rPr>
              <a:t>at the Wednesday </a:t>
            </a:r>
            <a:br>
              <a:rPr lang="en-US" sz="1200" b="1" dirty="0">
                <a:effectLst/>
                <a:latin typeface="Montserrat SemiBold" pitchFamily="2" charset="77"/>
              </a:rPr>
            </a:br>
            <a:r>
              <a:rPr lang="en-US" sz="1200" b="1" dirty="0">
                <a:effectLst/>
                <a:latin typeface="Montserrat SemiBold" pitchFamily="2" charset="77"/>
              </a:rPr>
              <a:t>Evening Dinner</a:t>
            </a:r>
          </a:p>
          <a:p>
            <a:pPr marL="179388" indent="-168275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Two (2) </a:t>
            </a:r>
            <a:br>
              <a:rPr lang="en-US" sz="1200" dirty="0">
                <a:effectLst/>
              </a:rPr>
            </a:br>
            <a:r>
              <a:rPr lang="en-US" sz="1200" dirty="0">
                <a:effectLst/>
              </a:rPr>
              <a:t>Full Conference Passes</a:t>
            </a:r>
          </a:p>
          <a:p>
            <a:pPr marL="179388" indent="-168275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Retractable company banner can be displayed throughout the event*</a:t>
            </a:r>
          </a:p>
          <a:p>
            <a:endParaRPr lang="en-US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7AC5328E-ABF8-58C6-7AFC-B2EFA974E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 pitchFamily="2" charset="77"/>
              </a:rPr>
              <a:t>SPECIALTY SPONSORSHIP OPTIONS</a:t>
            </a:r>
          </a:p>
        </p:txBody>
      </p:sp>
      <p:pic>
        <p:nvPicPr>
          <p:cNvPr id="129" name="Content Placeholder 128">
            <a:extLst>
              <a:ext uri="{FF2B5EF4-FFF2-40B4-BE49-F238E27FC236}">
                <a16:creationId xmlns:a16="http://schemas.microsoft.com/office/drawing/2014/main" id="{E967CE3C-6603-9F8D-9BCA-81314A4CCEDA}"/>
              </a:ext>
            </a:extLst>
          </p:cNvPr>
          <p:cNvPicPr preferRelativeResize="0">
            <a:picLocks noGrp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" y="1062126"/>
            <a:ext cx="2632075" cy="2365976"/>
          </a:xfrm>
        </p:spPr>
      </p:pic>
      <p:sp>
        <p:nvSpPr>
          <p:cNvPr id="135" name="Text Placeholder 134">
            <a:extLst>
              <a:ext uri="{FF2B5EF4-FFF2-40B4-BE49-F238E27FC236}">
                <a16:creationId xmlns:a16="http://schemas.microsoft.com/office/drawing/2014/main" id="{D318847B-0B21-CB2B-953E-6B4E063BA8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7657" y="3544795"/>
            <a:ext cx="2888343" cy="2478604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46F21"/>
                </a:solidFill>
                <a:effectLst/>
                <a:latin typeface="Avenir Next Medium" panose="020B0503020202020204" pitchFamily="34" charset="0"/>
              </a:rPr>
              <a:t>1 AVAILABLE • $6,500</a:t>
            </a:r>
          </a:p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T</a:t>
            </a:r>
            <a:r>
              <a:rPr lang="en-US" sz="1200" dirty="0"/>
              <a:t>wo (</a:t>
            </a:r>
            <a:r>
              <a:rPr lang="en-US" sz="1200" dirty="0">
                <a:effectLst/>
              </a:rPr>
              <a:t>2) </a:t>
            </a:r>
            <a:br>
              <a:rPr lang="en-US" sz="1200" dirty="0">
                <a:effectLst/>
              </a:rPr>
            </a:br>
            <a:r>
              <a:rPr lang="en-US" sz="1200" dirty="0">
                <a:effectLst/>
              </a:rPr>
              <a:t>Full Conference Passes</a:t>
            </a:r>
          </a:p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Supply a Promotional Marketing Item for all Attendees </a:t>
            </a:r>
            <a:br>
              <a:rPr lang="en-US" sz="1200" dirty="0">
                <a:effectLst/>
              </a:rPr>
            </a:br>
            <a:r>
              <a:rPr lang="en-US" sz="1200" dirty="0">
                <a:effectLst/>
                <a:latin typeface="Montserrat Medium" pitchFamily="2" charset="77"/>
              </a:rPr>
              <a:t>(must get prior approval on items from DA4S)</a:t>
            </a:r>
          </a:p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Retractable company banner can be displayed throughout the event*</a:t>
            </a:r>
          </a:p>
          <a:p>
            <a:endParaRPr lang="en-US" dirty="0"/>
          </a:p>
        </p:txBody>
      </p:sp>
      <p:pic>
        <p:nvPicPr>
          <p:cNvPr id="131" name="Content Placeholder 130">
            <a:extLst>
              <a:ext uri="{FF2B5EF4-FFF2-40B4-BE49-F238E27FC236}">
                <a16:creationId xmlns:a16="http://schemas.microsoft.com/office/drawing/2014/main" id="{0B85F7FD-B913-0BAC-CA77-4802E70F7500}"/>
              </a:ext>
            </a:extLst>
          </p:cNvPr>
          <p:cNvPicPr>
            <a:picLocks noGrp="1" noChangeAspect="1"/>
          </p:cNvPicPr>
          <p:nvPr>
            <p:ph sz="half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6763" y="1061596"/>
            <a:ext cx="2633662" cy="2367403"/>
          </a:xfrm>
        </p:spPr>
      </p:pic>
      <p:sp>
        <p:nvSpPr>
          <p:cNvPr id="136" name="Text Placeholder 135">
            <a:extLst>
              <a:ext uri="{FF2B5EF4-FFF2-40B4-BE49-F238E27FC236}">
                <a16:creationId xmlns:a16="http://schemas.microsoft.com/office/drawing/2014/main" id="{811B1D08-B4DB-0939-A835-D47566D3A8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65756" y="3544795"/>
            <a:ext cx="2636584" cy="2478604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46F21"/>
                </a:solidFill>
                <a:effectLst/>
                <a:latin typeface="Avenir Next Medium" panose="020B0503020202020204" pitchFamily="34" charset="0"/>
              </a:rPr>
              <a:t>1 AVAILABLE • $6,500</a:t>
            </a:r>
          </a:p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Two (2) </a:t>
            </a:r>
            <a:br>
              <a:rPr lang="en-US" sz="1200" dirty="0">
                <a:effectLst/>
              </a:rPr>
            </a:br>
            <a:r>
              <a:rPr lang="en-US" sz="1200" dirty="0">
                <a:effectLst/>
              </a:rPr>
              <a:t>Full Conference Passes</a:t>
            </a:r>
          </a:p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Sponsor print recognition of conference program booklet</a:t>
            </a:r>
          </a:p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Promotional Marketing Item for all attendees </a:t>
            </a:r>
            <a:br>
              <a:rPr lang="en-US" sz="1200" dirty="0">
                <a:effectLst/>
              </a:rPr>
            </a:br>
            <a:r>
              <a:rPr lang="en-US" sz="1200" dirty="0">
                <a:effectLst/>
                <a:latin typeface="Montserrat Medium" pitchFamily="2" charset="77"/>
              </a:rPr>
              <a:t>(must get prior approval on items from DA4S)</a:t>
            </a:r>
          </a:p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Retractable company banner can be displayed throughout the event*</a:t>
            </a:r>
          </a:p>
          <a:p>
            <a:endParaRPr lang="en-US" dirty="0"/>
          </a:p>
        </p:txBody>
      </p:sp>
      <p:pic>
        <p:nvPicPr>
          <p:cNvPr id="133" name="Content Placeholder 132">
            <a:extLst>
              <a:ext uri="{FF2B5EF4-FFF2-40B4-BE49-F238E27FC236}">
                <a16:creationId xmlns:a16="http://schemas.microsoft.com/office/drawing/2014/main" id="{0B58FD5D-5950-4F05-627A-A883C396A622}"/>
              </a:ext>
            </a:extLst>
          </p:cNvPr>
          <p:cNvPicPr>
            <a:picLocks noGrp="1" noChangeAspect="1"/>
          </p:cNvPicPr>
          <p:nvPr>
            <p:ph sz="half" idx="20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4488" y="1062655"/>
            <a:ext cx="2630487" cy="2364550"/>
          </a:xfrm>
        </p:spPr>
      </p:pic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AAD70400-2C9B-2C9B-819B-7E6E28D4B1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2900" y="729545"/>
            <a:ext cx="2632075" cy="304800"/>
          </a:xfrm>
        </p:spPr>
        <p:txBody>
          <a:bodyPr/>
          <a:lstStyle/>
          <a:p>
            <a:r>
              <a:rPr lang="en-US" b="1" dirty="0">
                <a:latin typeface="Avenir Next Demi Bold" panose="020B0503020202020204" pitchFamily="34" charset="0"/>
              </a:rPr>
              <a:t>DINNER RECEPTION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EE32B8AB-2E4B-EB43-30E4-AAF3DB5D7C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76600" y="729545"/>
            <a:ext cx="2632075" cy="304800"/>
          </a:xfrm>
        </p:spPr>
        <p:txBody>
          <a:bodyPr/>
          <a:lstStyle/>
          <a:p>
            <a:r>
              <a:rPr lang="en-US" b="1" dirty="0">
                <a:latin typeface="Avenir Next Demi Bold" panose="020B0503020202020204" pitchFamily="34" charset="0"/>
              </a:rPr>
              <a:t>PHOTO BOOTH</a:t>
            </a:r>
          </a:p>
        </p:txBody>
      </p:sp>
      <p:sp>
        <p:nvSpPr>
          <p:cNvPr id="120" name="Text Placeholder 119">
            <a:extLst>
              <a:ext uri="{FF2B5EF4-FFF2-40B4-BE49-F238E27FC236}">
                <a16:creationId xmlns:a16="http://schemas.microsoft.com/office/drawing/2014/main" id="{0840821B-0C26-5EC4-9B2E-F68605DE88F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729545"/>
            <a:ext cx="2632075" cy="304800"/>
          </a:xfrm>
        </p:spPr>
        <p:txBody>
          <a:bodyPr/>
          <a:lstStyle/>
          <a:p>
            <a:r>
              <a:rPr lang="en-US" b="1" dirty="0">
                <a:latin typeface="Avenir Next Demi Bold" panose="020B0503020202020204" pitchFamily="34" charset="0"/>
              </a:rPr>
              <a:t>EVENT PROGRAM</a:t>
            </a:r>
          </a:p>
        </p:txBody>
      </p:sp>
      <p:sp>
        <p:nvSpPr>
          <p:cNvPr id="121" name="Text Placeholder 120">
            <a:extLst>
              <a:ext uri="{FF2B5EF4-FFF2-40B4-BE49-F238E27FC236}">
                <a16:creationId xmlns:a16="http://schemas.microsoft.com/office/drawing/2014/main" id="{EF02803F-736D-6CE7-0EFE-03B84656A03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220200" y="729545"/>
            <a:ext cx="2632075" cy="304800"/>
          </a:xfrm>
        </p:spPr>
        <p:txBody>
          <a:bodyPr/>
          <a:lstStyle/>
          <a:p>
            <a:r>
              <a:rPr lang="en-US" b="1" dirty="0">
                <a:latin typeface="Avenir Next Demi Bold" panose="020B0503020202020204" pitchFamily="34" charset="0"/>
              </a:rPr>
              <a:t>COFFEE LOUNGE</a:t>
            </a:r>
          </a:p>
        </p:txBody>
      </p:sp>
      <p:sp useBgFill="1">
        <p:nvSpPr>
          <p:cNvPr id="2" name="TextBox 1">
            <a:extLst>
              <a:ext uri="{FF2B5EF4-FFF2-40B4-BE49-F238E27FC236}">
                <a16:creationId xmlns:a16="http://schemas.microsoft.com/office/drawing/2014/main" id="{41CC356F-AB81-AF8C-1F72-66EF6534C351}"/>
              </a:ext>
            </a:extLst>
          </p:cNvPr>
          <p:cNvSpPr txBox="1"/>
          <p:nvPr/>
        </p:nvSpPr>
        <p:spPr>
          <a:xfrm>
            <a:off x="342900" y="6423377"/>
            <a:ext cx="11295944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000" dirty="0">
                <a:effectLst/>
                <a:latin typeface="Avenir Next Condensed" panose="020B0506020202020204" pitchFamily="34" charset="0"/>
              </a:rPr>
              <a:t>* Sponsor responsible for providing, setting up &amp; removing their banner.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ACC87F-5DE1-43EE-A098-B848835D2919}"/>
              </a:ext>
            </a:extLst>
          </p:cNvPr>
          <p:cNvCxnSpPr>
            <a:cxnSpLocks/>
          </p:cNvCxnSpPr>
          <p:nvPr/>
        </p:nvCxnSpPr>
        <p:spPr>
          <a:xfrm>
            <a:off x="3127022" y="1040294"/>
            <a:ext cx="0" cy="4707363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D588611-FEC5-C756-D14B-0A4EADBE2DAB}"/>
              </a:ext>
            </a:extLst>
          </p:cNvPr>
          <p:cNvSpPr/>
          <p:nvPr/>
        </p:nvSpPr>
        <p:spPr>
          <a:xfrm>
            <a:off x="10406743" y="5994400"/>
            <a:ext cx="1669143" cy="754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6E3C50-3213-D133-0674-B304AE3BE677}"/>
              </a:ext>
            </a:extLst>
          </p:cNvPr>
          <p:cNvCxnSpPr>
            <a:cxnSpLocks/>
          </p:cNvCxnSpPr>
          <p:nvPr/>
        </p:nvCxnSpPr>
        <p:spPr>
          <a:xfrm>
            <a:off x="6096000" y="1040294"/>
            <a:ext cx="0" cy="514279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E3309A-6F89-833B-068A-531CD3BC3DD5}"/>
              </a:ext>
            </a:extLst>
          </p:cNvPr>
          <p:cNvCxnSpPr>
            <a:cxnSpLocks/>
          </p:cNvCxnSpPr>
          <p:nvPr/>
        </p:nvCxnSpPr>
        <p:spPr>
          <a:xfrm>
            <a:off x="9067800" y="1040294"/>
            <a:ext cx="0" cy="546210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 Placeholder 137">
            <a:extLst>
              <a:ext uri="{FF2B5EF4-FFF2-40B4-BE49-F238E27FC236}">
                <a16:creationId xmlns:a16="http://schemas.microsoft.com/office/drawing/2014/main" id="{DB41E7B4-D3EB-B407-706E-4A6D4D3FDF7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32463" y="3544795"/>
            <a:ext cx="2632605" cy="2478604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46F21"/>
                </a:solidFill>
                <a:effectLst/>
                <a:latin typeface="Avenir Next Medium" panose="020B0503020202020204" pitchFamily="34" charset="0"/>
              </a:rPr>
              <a:t>2 AVAILABLE • $6,000</a:t>
            </a:r>
          </a:p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Two (2) </a:t>
            </a:r>
            <a:br>
              <a:rPr lang="en-US" sz="1200" dirty="0">
                <a:effectLst/>
              </a:rPr>
            </a:br>
            <a:r>
              <a:rPr lang="en-US" sz="1200" dirty="0">
                <a:effectLst/>
              </a:rPr>
              <a:t>FULL Conference Passes</a:t>
            </a:r>
          </a:p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Sponsorship recognition on our website &amp; social media with display of logo</a:t>
            </a:r>
          </a:p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Sponsor/s can place marketing materials inside coffee lounge </a:t>
            </a:r>
            <a:br>
              <a:rPr lang="en-US" sz="1200" dirty="0">
                <a:effectLst/>
              </a:rPr>
            </a:br>
            <a:r>
              <a:rPr lang="en-US" sz="1200" dirty="0">
                <a:effectLst/>
                <a:latin typeface="Montserrat Medium" pitchFamily="2" charset="77"/>
              </a:rPr>
              <a:t>(must get prior approval on items from DA4S)</a:t>
            </a:r>
            <a:endParaRPr lang="en-US" sz="1200" dirty="0">
              <a:solidFill>
                <a:srgbClr val="FF2CE6"/>
              </a:solidFill>
              <a:effectLst/>
            </a:endParaRPr>
          </a:p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Retractable company banner can be displayed throughout the event*</a:t>
            </a:r>
          </a:p>
          <a:p>
            <a:pPr>
              <a:buClr>
                <a:srgbClr val="AA4E9A"/>
              </a:buClr>
              <a:buSzPct val="115000"/>
            </a:pPr>
            <a:endParaRPr lang="en-US" sz="1200" dirty="0">
              <a:solidFill>
                <a:srgbClr val="FF2CE6"/>
              </a:solidFill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681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30">
            <a:extLst>
              <a:ext uri="{FF2B5EF4-FFF2-40B4-BE49-F238E27FC236}">
                <a16:creationId xmlns:a16="http://schemas.microsoft.com/office/drawing/2014/main" id="{E8A278EE-E9EE-4351-59F7-5A900BA11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400" y="1061596"/>
            <a:ext cx="2633662" cy="2367403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sp>
        <p:nvSpPr>
          <p:cNvPr id="134" name="Text Placeholder 133">
            <a:extLst>
              <a:ext uri="{FF2B5EF4-FFF2-40B4-BE49-F238E27FC236}">
                <a16:creationId xmlns:a16="http://schemas.microsoft.com/office/drawing/2014/main" id="{A8C8326B-7871-5330-A29C-CB43D275B4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2442" y="3544795"/>
            <a:ext cx="2633524" cy="2478604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46F21"/>
                </a:solidFill>
                <a:effectLst/>
                <a:latin typeface="Avenir Next Medium" panose="020B0503020202020204" pitchFamily="34" charset="0"/>
              </a:rPr>
              <a:t>1 AVAILABLE • $5,500</a:t>
            </a:r>
          </a:p>
          <a:p>
            <a:pPr algn="ctr">
              <a:buClr>
                <a:srgbClr val="AA4E9A"/>
              </a:buClr>
              <a:buSzPct val="115000"/>
            </a:pPr>
            <a:r>
              <a:rPr lang="en-US" sz="1200" b="1" dirty="0">
                <a:effectLst/>
                <a:latin typeface="Montserrat SemiBold" pitchFamily="2" charset="77"/>
              </a:rPr>
              <a:t>Company AD on one side </a:t>
            </a:r>
            <a:br>
              <a:rPr lang="en-US" sz="1200" b="1" dirty="0">
                <a:effectLst/>
                <a:latin typeface="Montserrat SemiBold" pitchFamily="2" charset="77"/>
              </a:rPr>
            </a:br>
            <a:r>
              <a:rPr lang="en-US" sz="1200" b="1" dirty="0">
                <a:effectLst/>
                <a:latin typeface="Montserrat SemiBold" pitchFamily="2" charset="77"/>
              </a:rPr>
              <a:t>of all Guests Room Key**</a:t>
            </a:r>
            <a:endParaRPr lang="en-US" sz="1000" dirty="0">
              <a:solidFill>
                <a:srgbClr val="65BF4A"/>
              </a:solidFill>
              <a:effectLst/>
            </a:endParaRPr>
          </a:p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Two (2) </a:t>
            </a:r>
            <a:br>
              <a:rPr lang="en-US" sz="1200" dirty="0">
                <a:effectLst/>
              </a:rPr>
            </a:br>
            <a:r>
              <a:rPr lang="en-US" sz="1200" dirty="0">
                <a:effectLst/>
              </a:rPr>
              <a:t>FULL Conference Passes</a:t>
            </a:r>
          </a:p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Sponsorship recognition on our website &amp; social media with display of logo</a:t>
            </a:r>
          </a:p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Retractable company banner can be displayed throughout the event*</a:t>
            </a:r>
          </a:p>
          <a:p>
            <a:endParaRPr lang="en-US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7AC5328E-ABF8-58C6-7AFC-B2EFA974E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SPECIALTY SPONSORSHIP OPTIONS</a:t>
            </a:r>
          </a:p>
        </p:txBody>
      </p:sp>
      <p:pic>
        <p:nvPicPr>
          <p:cNvPr id="129" name="Content Placeholder 128">
            <a:extLst>
              <a:ext uri="{FF2B5EF4-FFF2-40B4-BE49-F238E27FC236}">
                <a16:creationId xmlns:a16="http://schemas.microsoft.com/office/drawing/2014/main" id="{E967CE3C-6603-9F8D-9BCA-81314A4CCEDA}"/>
              </a:ext>
            </a:extLst>
          </p:cNvPr>
          <p:cNvPicPr preferRelativeResize="0">
            <a:picLocks noGrp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" y="1062126"/>
            <a:ext cx="2632075" cy="2365976"/>
          </a:xfrm>
        </p:spPr>
      </p:pic>
      <p:sp>
        <p:nvSpPr>
          <p:cNvPr id="135" name="Text Placeholder 134">
            <a:extLst>
              <a:ext uri="{FF2B5EF4-FFF2-40B4-BE49-F238E27FC236}">
                <a16:creationId xmlns:a16="http://schemas.microsoft.com/office/drawing/2014/main" id="{D318847B-0B21-CB2B-953E-6B4E063BA8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6090" y="3544795"/>
            <a:ext cx="2629542" cy="2478604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>
                <a:solidFill>
                  <a:srgbClr val="F46F21"/>
                </a:solidFill>
                <a:effectLst/>
                <a:latin typeface="Avenir Next Medium" panose="020B0503020202020204" pitchFamily="34" charset="0"/>
              </a:rPr>
              <a:t>1 AVAILABLE • $5,000</a:t>
            </a:r>
          </a:p>
          <a:p>
            <a:pPr algn="ctr">
              <a:lnSpc>
                <a:spcPct val="100000"/>
              </a:lnSpc>
              <a:buClr>
                <a:srgbClr val="AA4E9A"/>
              </a:buClr>
              <a:buSzPct val="115000"/>
            </a:pPr>
            <a:r>
              <a:rPr lang="en-US" sz="1200" b="1" dirty="0">
                <a:effectLst/>
                <a:latin typeface="Montserrat SemiBold" pitchFamily="2" charset="77"/>
              </a:rPr>
              <a:t>Banner AD on</a:t>
            </a:r>
            <a:br>
              <a:rPr lang="en-US" sz="1200" b="1" dirty="0">
                <a:effectLst/>
                <a:latin typeface="Montserrat SemiBold" pitchFamily="2" charset="77"/>
              </a:rPr>
            </a:br>
            <a:r>
              <a:rPr lang="en-US" sz="1200" b="1" dirty="0">
                <a:effectLst/>
                <a:latin typeface="Montserrat SemiBold" pitchFamily="2" charset="77"/>
              </a:rPr>
              <a:t>Mobile Event App</a:t>
            </a:r>
          </a:p>
          <a:p>
            <a:pPr marL="171450" indent="-171450">
              <a:lnSpc>
                <a:spcPct val="100000"/>
              </a:lnSpc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Two (2) </a:t>
            </a:r>
            <a:br>
              <a:rPr lang="en-US" sz="1200" dirty="0">
                <a:effectLst/>
              </a:rPr>
            </a:br>
            <a:r>
              <a:rPr lang="en-US" sz="1200" dirty="0">
                <a:effectLst/>
              </a:rPr>
              <a:t>FULL Conference Passes</a:t>
            </a:r>
          </a:p>
          <a:p>
            <a:pPr marL="171450" indent="-171450">
              <a:lnSpc>
                <a:spcPct val="100000"/>
              </a:lnSpc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Sponsorship recognition on our website &amp; social media with display of logo</a:t>
            </a:r>
          </a:p>
          <a:p>
            <a:pPr marL="171450" indent="-171450">
              <a:lnSpc>
                <a:spcPct val="100000"/>
              </a:lnSpc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Retractable company banner can be displayed throughout the event*</a:t>
            </a:r>
          </a:p>
          <a:p>
            <a:endParaRPr lang="en-US" dirty="0"/>
          </a:p>
        </p:txBody>
      </p:sp>
      <p:sp>
        <p:nvSpPr>
          <p:cNvPr id="136" name="Text Placeholder 135">
            <a:extLst>
              <a:ext uri="{FF2B5EF4-FFF2-40B4-BE49-F238E27FC236}">
                <a16:creationId xmlns:a16="http://schemas.microsoft.com/office/drawing/2014/main" id="{811B1D08-B4DB-0939-A835-D47566D3A8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65756" y="3544795"/>
            <a:ext cx="2636584" cy="2478604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2300" dirty="0">
                <a:solidFill>
                  <a:srgbClr val="F46F21"/>
                </a:solidFill>
                <a:effectLst/>
                <a:latin typeface="Avenir Next Medium" panose="020B0503020202020204" pitchFamily="34" charset="0"/>
              </a:rPr>
              <a:t>1 AVAILABLE • $5,000</a:t>
            </a:r>
          </a:p>
          <a:p>
            <a:pPr algn="ctr">
              <a:lnSpc>
                <a:spcPct val="110000"/>
              </a:lnSpc>
            </a:pPr>
            <a:r>
              <a:rPr lang="en-US" sz="1400" b="1" dirty="0">
                <a:effectLst/>
                <a:latin typeface="Montserrat SemiBold" pitchFamily="2" charset="77"/>
              </a:rPr>
              <a:t>Sponsor Recognition During Conference with your </a:t>
            </a:r>
            <a:br>
              <a:rPr lang="en-US" sz="1400" b="1" dirty="0">
                <a:effectLst/>
                <a:latin typeface="Montserrat SemiBold" pitchFamily="2" charset="77"/>
              </a:rPr>
            </a:br>
            <a:r>
              <a:rPr lang="en-US" sz="1400" b="1" dirty="0">
                <a:effectLst/>
                <a:latin typeface="Montserrat SemiBold" pitchFamily="2" charset="77"/>
              </a:rPr>
              <a:t>Brand Specific Wi-Fi Passcode</a:t>
            </a:r>
          </a:p>
          <a:p>
            <a:pPr marL="171450" indent="-171450">
              <a:lnSpc>
                <a:spcPct val="110000"/>
              </a:lnSpc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300" dirty="0">
                <a:effectLst/>
              </a:rPr>
              <a:t>Two (2) </a:t>
            </a:r>
            <a:br>
              <a:rPr lang="en-US" sz="1300" dirty="0">
                <a:effectLst/>
              </a:rPr>
            </a:br>
            <a:r>
              <a:rPr lang="en-US" sz="1300" dirty="0">
                <a:effectLst/>
              </a:rPr>
              <a:t>FULL Conference Passes</a:t>
            </a:r>
          </a:p>
          <a:p>
            <a:pPr marL="171450" indent="-171450">
              <a:lnSpc>
                <a:spcPct val="110000"/>
              </a:lnSpc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300" dirty="0">
                <a:effectLst/>
              </a:rPr>
              <a:t>Sponsorship recognition on our website &amp; social media with display of logo</a:t>
            </a:r>
          </a:p>
          <a:p>
            <a:pPr marL="171450" indent="-171450">
              <a:lnSpc>
                <a:spcPct val="110000"/>
              </a:lnSpc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300" dirty="0">
                <a:effectLst/>
              </a:rPr>
              <a:t>Retractable company banner can be displayed throughout the event*</a:t>
            </a:r>
          </a:p>
          <a:p>
            <a:endParaRPr lang="en-US" dirty="0"/>
          </a:p>
        </p:txBody>
      </p:sp>
      <p:sp>
        <p:nvSpPr>
          <p:cNvPr id="138" name="Text Placeholder 137">
            <a:extLst>
              <a:ext uri="{FF2B5EF4-FFF2-40B4-BE49-F238E27FC236}">
                <a16:creationId xmlns:a16="http://schemas.microsoft.com/office/drawing/2014/main" id="{DB41E7B4-D3EB-B407-706E-4A6D4D3FDF7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32463" y="3544795"/>
            <a:ext cx="2632605" cy="2478604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46F21"/>
                </a:solidFill>
                <a:effectLst/>
                <a:latin typeface="Avenir Next Medium" panose="020B0503020202020204" pitchFamily="34" charset="0"/>
              </a:rPr>
              <a:t>1 AVAILABLE • $4,500</a:t>
            </a:r>
            <a:endParaRPr lang="en-US" sz="1200" dirty="0">
              <a:solidFill>
                <a:srgbClr val="00B050"/>
              </a:solidFill>
              <a:effectLst/>
              <a:latin typeface="Avenir Next Medium" panose="020B0503020202020204" pitchFamily="34" charset="0"/>
            </a:endParaRPr>
          </a:p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Two (2) </a:t>
            </a:r>
            <a:br>
              <a:rPr lang="en-US" sz="1200" dirty="0">
                <a:effectLst/>
              </a:rPr>
            </a:br>
            <a:r>
              <a:rPr lang="en-US" sz="1200" dirty="0">
                <a:effectLst/>
              </a:rPr>
              <a:t>FULL Conference Passes</a:t>
            </a:r>
          </a:p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Sponsorship recognition on our website &amp; social media with display of logo</a:t>
            </a:r>
          </a:p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Retractable company banner can be displayed throughout the event*</a:t>
            </a:r>
          </a:p>
          <a:p>
            <a:endParaRPr lang="en-US" dirty="0"/>
          </a:p>
        </p:txBody>
      </p:sp>
      <p:pic>
        <p:nvPicPr>
          <p:cNvPr id="133" name="Content Placeholder 132">
            <a:extLst>
              <a:ext uri="{FF2B5EF4-FFF2-40B4-BE49-F238E27FC236}">
                <a16:creationId xmlns:a16="http://schemas.microsoft.com/office/drawing/2014/main" id="{0B58FD5D-5950-4F05-627A-A883C396A622}"/>
              </a:ext>
            </a:extLst>
          </p:cNvPr>
          <p:cNvPicPr preferRelativeResize="0">
            <a:picLocks noGrp="1"/>
          </p:cNvPicPr>
          <p:nvPr>
            <p:ph sz="half" idx="20"/>
          </p:nvPr>
        </p:nvPicPr>
        <p:blipFill rotWithShape="1">
          <a:blip r:embed="rId4"/>
          <a:srcRect l="13719" t="17579" r="20646" b="16787"/>
          <a:stretch/>
        </p:blipFill>
        <p:spPr>
          <a:xfrm rot="5400000">
            <a:off x="9347470" y="933466"/>
            <a:ext cx="2368296" cy="2634964"/>
          </a:xfrm>
        </p:spPr>
      </p:pic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AAD70400-2C9B-2C9B-819B-7E6E28D4B1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2900" y="729545"/>
            <a:ext cx="2632075" cy="304800"/>
          </a:xfrm>
        </p:spPr>
        <p:txBody>
          <a:bodyPr/>
          <a:lstStyle/>
          <a:p>
            <a:r>
              <a:rPr lang="en-US" b="1" dirty="0">
                <a:latin typeface="Avenir Next Demi Bold" panose="020B0503020202020204" pitchFamily="34" charset="0"/>
              </a:rPr>
              <a:t>HOTEL KEY CARDS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EE32B8AB-2E4B-EB43-30E4-AAF3DB5D7C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76600" y="729545"/>
            <a:ext cx="2632075" cy="304800"/>
          </a:xfrm>
        </p:spPr>
        <p:txBody>
          <a:bodyPr/>
          <a:lstStyle/>
          <a:p>
            <a:r>
              <a:rPr lang="en-US" b="1" dirty="0">
                <a:latin typeface="Avenir Next Demi Bold" panose="020B0503020202020204" pitchFamily="34" charset="0"/>
              </a:rPr>
              <a:t>MOBILE APP</a:t>
            </a:r>
          </a:p>
        </p:txBody>
      </p:sp>
      <p:sp>
        <p:nvSpPr>
          <p:cNvPr id="120" name="Text Placeholder 119">
            <a:extLst>
              <a:ext uri="{FF2B5EF4-FFF2-40B4-BE49-F238E27FC236}">
                <a16:creationId xmlns:a16="http://schemas.microsoft.com/office/drawing/2014/main" id="{0840821B-0C26-5EC4-9B2E-F68605DE88F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729545"/>
            <a:ext cx="2632075" cy="304800"/>
          </a:xfrm>
        </p:spPr>
        <p:txBody>
          <a:bodyPr/>
          <a:lstStyle/>
          <a:p>
            <a:r>
              <a:rPr lang="en-US" b="1" dirty="0">
                <a:latin typeface="Avenir Next Demi Bold" panose="020B0503020202020204" pitchFamily="34" charset="0"/>
              </a:rPr>
              <a:t>WI-FI</a:t>
            </a:r>
          </a:p>
        </p:txBody>
      </p:sp>
      <p:sp>
        <p:nvSpPr>
          <p:cNvPr id="121" name="Text Placeholder 120">
            <a:extLst>
              <a:ext uri="{FF2B5EF4-FFF2-40B4-BE49-F238E27FC236}">
                <a16:creationId xmlns:a16="http://schemas.microsoft.com/office/drawing/2014/main" id="{EF02803F-736D-6CE7-0EFE-03B84656A03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220200" y="729545"/>
            <a:ext cx="2632075" cy="304800"/>
          </a:xfrm>
        </p:spPr>
        <p:txBody>
          <a:bodyPr/>
          <a:lstStyle/>
          <a:p>
            <a:r>
              <a:rPr lang="en-US" b="1" dirty="0">
                <a:latin typeface="Avenir Next Demi Bold" panose="020B0503020202020204" pitchFamily="34" charset="0"/>
              </a:rPr>
              <a:t>BADGE LANYARDS</a:t>
            </a:r>
          </a:p>
        </p:txBody>
      </p:sp>
      <p:pic>
        <p:nvPicPr>
          <p:cNvPr id="3" name="Content Placeholder 139">
            <a:extLst>
              <a:ext uri="{FF2B5EF4-FFF2-40B4-BE49-F238E27FC236}">
                <a16:creationId xmlns:a16="http://schemas.microsoft.com/office/drawing/2014/main" id="{1DFEE57C-1612-FD3F-B304-04F3798926C6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4700" y="1060704"/>
            <a:ext cx="2635250" cy="2368296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85E8E2-4E64-8366-C171-735EA1EAE79C}"/>
              </a:ext>
            </a:extLst>
          </p:cNvPr>
          <p:cNvSpPr txBox="1"/>
          <p:nvPr/>
        </p:nvSpPr>
        <p:spPr>
          <a:xfrm>
            <a:off x="342900" y="6423377"/>
            <a:ext cx="1129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/>
                <a:latin typeface="Avenir Next Condensed" panose="020B0506020202020204" pitchFamily="34" charset="0"/>
              </a:rPr>
              <a:t>* Sponsor responsible for providing, setting up &amp; removing their banner.</a:t>
            </a:r>
          </a:p>
          <a:p>
            <a:r>
              <a:rPr lang="en-US" sz="1000" dirty="0">
                <a:latin typeface="Avenir Next Condensed" panose="020B0506020202020204" pitchFamily="34" charset="0"/>
              </a:rPr>
              <a:t>** Sponsor to provide artwork based on DA4S specs</a:t>
            </a:r>
            <a:endParaRPr lang="en-US" sz="1000" dirty="0">
              <a:effectLst/>
              <a:latin typeface="Avenir Next Condensed" panose="020B0506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ED8BD4-357A-51AC-BCBE-B44E95DA256B}"/>
              </a:ext>
            </a:extLst>
          </p:cNvPr>
          <p:cNvCxnSpPr>
            <a:cxnSpLocks/>
          </p:cNvCxnSpPr>
          <p:nvPr/>
        </p:nvCxnSpPr>
        <p:spPr>
          <a:xfrm>
            <a:off x="3141536" y="1040294"/>
            <a:ext cx="0" cy="509380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C864A5-8623-17B2-4CE9-ED1B974EBCB0}"/>
              </a:ext>
            </a:extLst>
          </p:cNvPr>
          <p:cNvCxnSpPr>
            <a:cxnSpLocks/>
          </p:cNvCxnSpPr>
          <p:nvPr/>
        </p:nvCxnSpPr>
        <p:spPr>
          <a:xfrm>
            <a:off x="6096000" y="1040294"/>
            <a:ext cx="0" cy="509380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D37105-6592-E604-8DC4-D54F946155D4}"/>
              </a:ext>
            </a:extLst>
          </p:cNvPr>
          <p:cNvCxnSpPr>
            <a:cxnSpLocks/>
          </p:cNvCxnSpPr>
          <p:nvPr/>
        </p:nvCxnSpPr>
        <p:spPr>
          <a:xfrm>
            <a:off x="9038772" y="1054808"/>
            <a:ext cx="0" cy="509380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807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4">
            <a:extLst>
              <a:ext uri="{FF2B5EF4-FFF2-40B4-BE49-F238E27FC236}">
                <a16:creationId xmlns:a16="http://schemas.microsoft.com/office/drawing/2014/main" id="{44E32727-20CC-9E2C-B4B8-681DD431CE1C}"/>
              </a:ext>
            </a:extLst>
          </p:cNvPr>
          <p:cNvPicPr>
            <a:picLocks noGrp="1"/>
          </p:cNvPicPr>
          <p:nvPr>
            <p:ph sz="half" idx="20"/>
          </p:nvPr>
        </p:nvPicPr>
        <p:blipFill rotWithShape="1">
          <a:blip r:embed="rId2"/>
          <a:srcRect l="8786" t="7356" r="6753" b="16680"/>
          <a:stretch/>
        </p:blipFill>
        <p:spPr>
          <a:xfrm>
            <a:off x="3307570" y="1063956"/>
            <a:ext cx="2633472" cy="2368550"/>
          </a:xfr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sp>
        <p:nvSpPr>
          <p:cNvPr id="134" name="Text Placeholder 133">
            <a:extLst>
              <a:ext uri="{FF2B5EF4-FFF2-40B4-BE49-F238E27FC236}">
                <a16:creationId xmlns:a16="http://schemas.microsoft.com/office/drawing/2014/main" id="{A8C8326B-7871-5330-A29C-CB43D275B4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2442" y="3544795"/>
            <a:ext cx="2633524" cy="2478604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46F21"/>
                </a:solidFill>
                <a:effectLst/>
                <a:latin typeface="Avenir Next Medium" panose="020B0503020202020204" pitchFamily="34" charset="0"/>
              </a:rPr>
              <a:t>2 AVAILABLE • $4,500</a:t>
            </a:r>
          </a:p>
          <a:p>
            <a:pPr algn="ctr">
              <a:buClr>
                <a:srgbClr val="AA4E9A"/>
              </a:buClr>
              <a:buSzPct val="115000"/>
            </a:pPr>
            <a:r>
              <a:rPr lang="en-US" sz="1200" b="1" dirty="0">
                <a:effectLst/>
                <a:latin typeface="Montserrat SemiBold" pitchFamily="2" charset="77"/>
              </a:rPr>
              <a:t>Smoothie Juice Bar Sponsor </a:t>
            </a:r>
            <a:br>
              <a:rPr lang="en-US" sz="1200" b="1" dirty="0">
                <a:effectLst/>
                <a:latin typeface="Montserrat SemiBold" pitchFamily="2" charset="77"/>
              </a:rPr>
            </a:br>
            <a:r>
              <a:rPr lang="en-US" sz="1200" b="1" dirty="0">
                <a:effectLst/>
                <a:latin typeface="Montserrat SemiBold" pitchFamily="2" charset="77"/>
              </a:rPr>
              <a:t>for Morning Beverages</a:t>
            </a:r>
          </a:p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One (1) </a:t>
            </a:r>
            <a:br>
              <a:rPr lang="en-US" sz="1200" dirty="0">
                <a:effectLst/>
              </a:rPr>
            </a:br>
            <a:r>
              <a:rPr lang="en-US" sz="1200" dirty="0">
                <a:effectLst/>
              </a:rPr>
              <a:t>FULL Conference Pass</a:t>
            </a:r>
          </a:p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Sponsorship recognition on our website &amp; social media with display of logo</a:t>
            </a:r>
          </a:p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Retractable company banner can be displayed throughout the event*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7AC5328E-ABF8-58C6-7AFC-B2EFA974E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SPECIALTY SPONSORSHIP OPTIONS</a:t>
            </a:r>
          </a:p>
        </p:txBody>
      </p:sp>
      <p:sp>
        <p:nvSpPr>
          <p:cNvPr id="135" name="Text Placeholder 134">
            <a:extLst>
              <a:ext uri="{FF2B5EF4-FFF2-40B4-BE49-F238E27FC236}">
                <a16:creationId xmlns:a16="http://schemas.microsoft.com/office/drawing/2014/main" id="{D318847B-0B21-CB2B-953E-6B4E063BA8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6090" y="3544795"/>
            <a:ext cx="2789910" cy="2478604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46F21"/>
                </a:solidFill>
                <a:effectLst/>
                <a:latin typeface="Avenir Next Medium" panose="020B0503020202020204" pitchFamily="34" charset="0"/>
              </a:rPr>
              <a:t>2 AVAILABLE • $4,000</a:t>
            </a:r>
          </a:p>
          <a:p>
            <a:pPr algn="ctr">
              <a:buClr>
                <a:srgbClr val="AA4E9A"/>
              </a:buClr>
            </a:pPr>
            <a:r>
              <a:rPr lang="en-US" sz="1200" b="1" dirty="0">
                <a:effectLst/>
                <a:latin typeface="Montserrat SemiBold" pitchFamily="2" charset="77"/>
              </a:rPr>
              <a:t>Notepads to be Placed </a:t>
            </a:r>
            <a:br>
              <a:rPr lang="en-US" sz="1200" b="1" dirty="0">
                <a:effectLst/>
                <a:latin typeface="Montserrat SemiBold" pitchFamily="2" charset="77"/>
              </a:rPr>
            </a:br>
            <a:r>
              <a:rPr lang="en-US" sz="1200" b="1" dirty="0">
                <a:effectLst/>
                <a:latin typeface="Montserrat SemiBold" pitchFamily="2" charset="77"/>
              </a:rPr>
              <a:t>on Main Ballroom Tables. </a:t>
            </a:r>
            <a:br>
              <a:rPr lang="en-US" sz="1200" b="1" dirty="0">
                <a:effectLst/>
                <a:latin typeface="Montserrat SemiBold" pitchFamily="2" charset="77"/>
              </a:rPr>
            </a:br>
            <a:r>
              <a:rPr lang="en-US" sz="1200" b="1" dirty="0">
                <a:effectLst/>
                <a:latin typeface="Montserrat SemiBold" pitchFamily="2" charset="77"/>
              </a:rPr>
              <a:t>Sponsor to Provide </a:t>
            </a:r>
            <a:r>
              <a:rPr lang="en-US" sz="1200" b="1" dirty="0">
                <a:latin typeface="Montserrat SemiBold" pitchFamily="2" charset="77"/>
              </a:rPr>
              <a:t>N</a:t>
            </a:r>
            <a:r>
              <a:rPr lang="en-US" sz="1200" b="1" dirty="0">
                <a:effectLst/>
                <a:latin typeface="Montserrat SemiBold" pitchFamily="2" charset="77"/>
              </a:rPr>
              <a:t>otepads</a:t>
            </a:r>
          </a:p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Two (2) </a:t>
            </a:r>
            <a:br>
              <a:rPr lang="en-US" sz="1200" dirty="0">
                <a:effectLst/>
              </a:rPr>
            </a:br>
            <a:r>
              <a:rPr lang="en-US" sz="1200" dirty="0">
                <a:effectLst/>
              </a:rPr>
              <a:t>FULL Conference Passes</a:t>
            </a:r>
          </a:p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Sponsorship recognition on our website &amp; social media with display of logo</a:t>
            </a:r>
          </a:p>
          <a:p>
            <a:pPr marL="171450" indent="-171450">
              <a:buClr>
                <a:srgbClr val="AA4E9A"/>
              </a:buClr>
              <a:buSzPct val="115000"/>
              <a:buFont typeface="Wingdings" pitchFamily="2" charset="2"/>
              <a:buChar char="§"/>
            </a:pPr>
            <a:r>
              <a:rPr lang="en-US" sz="1200" dirty="0">
                <a:effectLst/>
              </a:rPr>
              <a:t>Retractable company banner can be displayed throughout the event*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AAD70400-2C9B-2C9B-819B-7E6E28D4B1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2900" y="729545"/>
            <a:ext cx="2632075" cy="304800"/>
          </a:xfrm>
        </p:spPr>
        <p:txBody>
          <a:bodyPr/>
          <a:lstStyle/>
          <a:p>
            <a:r>
              <a:rPr lang="en-US" b="1" dirty="0">
                <a:latin typeface="Avenir Next Demi Bold" panose="020B0503020202020204" pitchFamily="34" charset="0"/>
              </a:rPr>
              <a:t>MORNING JUICE BAR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EE32B8AB-2E4B-EB43-30E4-AAF3DB5D7C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76600" y="729545"/>
            <a:ext cx="2632075" cy="304800"/>
          </a:xfrm>
        </p:spPr>
        <p:txBody>
          <a:bodyPr/>
          <a:lstStyle/>
          <a:p>
            <a:r>
              <a:rPr lang="en-US" b="1" dirty="0">
                <a:latin typeface="Avenir Next Demi Bold" panose="020B0503020202020204" pitchFamily="34" charset="0"/>
              </a:rPr>
              <a:t>TABLE NOTE PADS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079D7FDA-C9BB-706A-32C4-FB604E26E7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63"/>
          <a:stretch/>
        </p:blipFill>
        <p:spPr>
          <a:xfrm>
            <a:off x="6763656" y="-40913"/>
            <a:ext cx="5428343" cy="6898914"/>
          </a:xfrm>
          <a:ln>
            <a:noFill/>
          </a:ln>
        </p:spPr>
      </p:pic>
      <p:pic>
        <p:nvPicPr>
          <p:cNvPr id="6" name="Content Placeholder 32">
            <a:extLst>
              <a:ext uri="{FF2B5EF4-FFF2-40B4-BE49-F238E27FC236}">
                <a16:creationId xmlns:a16="http://schemas.microsoft.com/office/drawing/2014/main" id="{34DB1A3D-C672-F04E-560A-689C3D78CF3B}"/>
              </a:ext>
            </a:extLst>
          </p:cNvPr>
          <p:cNvPicPr preferRelativeResize="0">
            <a:picLocks noGrp="1"/>
          </p:cNvPicPr>
          <p:nvPr>
            <p:ph sz="half" idx="18"/>
          </p:nvPr>
        </p:nvPicPr>
        <p:blipFill rotWithShape="1">
          <a:blip r:embed="rId4"/>
          <a:srcRect l="29022" t="19854" r="12755" b="856"/>
          <a:stretch/>
        </p:blipFill>
        <p:spPr>
          <a:xfrm>
            <a:off x="342900" y="1074352"/>
            <a:ext cx="2633472" cy="2368296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DA9E62-2348-9D87-713C-0671809B62D2}"/>
              </a:ext>
            </a:extLst>
          </p:cNvPr>
          <p:cNvSpPr txBox="1"/>
          <p:nvPr/>
        </p:nvSpPr>
        <p:spPr>
          <a:xfrm>
            <a:off x="342900" y="6423377"/>
            <a:ext cx="1129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/>
                <a:latin typeface="Avenir Next Condensed" panose="020B0506020202020204" pitchFamily="34" charset="0"/>
              </a:rPr>
              <a:t>* Sponsor responsible for providing, setting up &amp; removing their banner.</a:t>
            </a:r>
          </a:p>
          <a:p>
            <a:endParaRPr lang="en-US" sz="1000" dirty="0">
              <a:effectLst/>
              <a:latin typeface="Avenir Next Condensed" panose="020B0506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1ECEBA-6AC9-CFFB-BBFE-6FC4B972C27E}"/>
              </a:ext>
            </a:extLst>
          </p:cNvPr>
          <p:cNvCxnSpPr>
            <a:cxnSpLocks/>
          </p:cNvCxnSpPr>
          <p:nvPr/>
        </p:nvCxnSpPr>
        <p:spPr>
          <a:xfrm>
            <a:off x="3127022" y="1040294"/>
            <a:ext cx="0" cy="522987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940912-C501-3569-6A8D-EB7EFA4ED983}"/>
              </a:ext>
            </a:extLst>
          </p:cNvPr>
          <p:cNvCxnSpPr>
            <a:cxnSpLocks/>
          </p:cNvCxnSpPr>
          <p:nvPr/>
        </p:nvCxnSpPr>
        <p:spPr>
          <a:xfrm>
            <a:off x="6096000" y="1040294"/>
            <a:ext cx="0" cy="496696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576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F90460-B932-25FE-818B-FD7D16833B2E}"/>
              </a:ext>
            </a:extLst>
          </p:cNvPr>
          <p:cNvSpPr/>
          <p:nvPr/>
        </p:nvSpPr>
        <p:spPr>
          <a:xfrm>
            <a:off x="342900" y="4786489"/>
            <a:ext cx="6557772" cy="172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5B54B1A-DE16-0FBF-F40C-2108BD6F0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259484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71C3183F-E022-6E5F-D07A-528065FEC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2" y="4941524"/>
            <a:ext cx="11501610" cy="472157"/>
          </a:xfrm>
        </p:spPr>
        <p:txBody>
          <a:bodyPr/>
          <a:lstStyle/>
          <a:p>
            <a:pPr algn="l"/>
            <a:r>
              <a:rPr lang="en-US" sz="2800" dirty="0"/>
              <a:t>GOT QUESTIONS?</a:t>
            </a:r>
          </a:p>
        </p:txBody>
      </p:sp>
      <p:sp>
        <p:nvSpPr>
          <p:cNvPr id="20" name="Subtitle 19">
            <a:extLst>
              <a:ext uri="{FF2B5EF4-FFF2-40B4-BE49-F238E27FC236}">
                <a16:creationId xmlns:a16="http://schemas.microsoft.com/office/drawing/2014/main" id="{A27E51A7-FBC8-4587-C076-0A419BD56A0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25538" y="5447049"/>
            <a:ext cx="6141022" cy="838200"/>
          </a:xfrm>
        </p:spPr>
        <p:txBody>
          <a:bodyPr>
            <a:normAutofit/>
          </a:bodyPr>
          <a:lstStyle/>
          <a:p>
            <a:pPr algn="l"/>
            <a:r>
              <a:rPr lang="en-US" sz="1800" dirty="0"/>
              <a:t>Visit: </a:t>
            </a:r>
            <a:r>
              <a:rPr lang="en-US" sz="1800" dirty="0">
                <a:hlinkClick r:id="rId3"/>
              </a:rPr>
              <a:t>DiversityAllianceForScience.com</a:t>
            </a:r>
            <a:endParaRPr lang="en-US" sz="1800" dirty="0"/>
          </a:p>
          <a:p>
            <a:pPr algn="l"/>
            <a:r>
              <a:rPr lang="en-US" sz="1800" dirty="0"/>
              <a:t>Contact: </a:t>
            </a:r>
            <a:r>
              <a:rPr lang="en-US" sz="1800" dirty="0">
                <a:hlinkClick r:id="rId4"/>
              </a:rPr>
              <a:t>Dee@DiversityAllianceForScience.com</a:t>
            </a:r>
            <a:endParaRPr lang="en-US" sz="18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8B835EE-A5B5-3EBF-3B9A-93BEC30C18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3883" y="4834758"/>
            <a:ext cx="3185217" cy="134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48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2444</TotalTime>
  <Words>1463</Words>
  <Application>Microsoft Macintosh PowerPoint</Application>
  <PresentationFormat>Widescreen</PresentationFormat>
  <Paragraphs>172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Avenir Next</vt:lpstr>
      <vt:lpstr>Avenir Next Condensed</vt:lpstr>
      <vt:lpstr>Avenir Next Demi Bold</vt:lpstr>
      <vt:lpstr>Avenir Next Medium</vt:lpstr>
      <vt:lpstr>Calibri</vt:lpstr>
      <vt:lpstr>Montserrat</vt:lpstr>
      <vt:lpstr>Montserrat Medium</vt:lpstr>
      <vt:lpstr>Montserrat SemiBold</vt:lpstr>
      <vt:lpstr>Wingdings</vt:lpstr>
      <vt:lpstr>Office Theme</vt:lpstr>
      <vt:lpstr>PowerPoint Presentation</vt:lpstr>
      <vt:lpstr>OUR EVENT OFFERS:</vt:lpstr>
      <vt:lpstr>TICKET PRICES • EAST</vt:lpstr>
      <vt:lpstr>EAST COAST CORPORATE SPONSORSHIPS</vt:lpstr>
      <vt:lpstr>EAST COAST SUPPLIER SPONSORSHIPS</vt:lpstr>
      <vt:lpstr>SPECIALTY SPONSORSHIP OPTIONS</vt:lpstr>
      <vt:lpstr>SPECIALTY SPONSORSHIP OPTIONS</vt:lpstr>
      <vt:lpstr>SPECIALTY SPONSORSHIP OPTIONS</vt:lpstr>
      <vt:lpstr>GOT 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Hope Langson</dc:creator>
  <cp:keywords/>
  <dc:description/>
  <cp:lastModifiedBy>Hope Gardner</cp:lastModifiedBy>
  <cp:revision>145</cp:revision>
  <cp:lastPrinted>2023-10-25T18:49:14Z</cp:lastPrinted>
  <dcterms:created xsi:type="dcterms:W3CDTF">2023-09-27T15:33:25Z</dcterms:created>
  <dcterms:modified xsi:type="dcterms:W3CDTF">2024-02-08T18:23:08Z</dcterms:modified>
  <cp:category/>
</cp:coreProperties>
</file>