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1" r:id="rId2"/>
    <p:sldId id="286" r:id="rId3"/>
    <p:sldId id="256" r:id="rId4"/>
    <p:sldId id="272" r:id="rId5"/>
    <p:sldId id="259" r:id="rId6"/>
    <p:sldId id="274" r:id="rId7"/>
    <p:sldId id="280" r:id="rId8"/>
    <p:sldId id="275" r:id="rId9"/>
    <p:sldId id="276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3744" userDrawn="1">
          <p15:clr>
            <a:srgbClr val="A4A3A4"/>
          </p15:clr>
        </p15:guide>
        <p15:guide id="3" orient="horz" pos="3864" userDrawn="1">
          <p15:clr>
            <a:srgbClr val="A4A3A4"/>
          </p15:clr>
        </p15:guide>
        <p15:guide id="4" pos="5616" userDrawn="1">
          <p15:clr>
            <a:srgbClr val="A4A3A4"/>
          </p15:clr>
        </p15:guide>
        <p15:guide id="5" pos="2064" userDrawn="1">
          <p15:clr>
            <a:srgbClr val="A4A3A4"/>
          </p15:clr>
        </p15:guide>
        <p15:guide id="6" pos="216" userDrawn="1">
          <p15:clr>
            <a:srgbClr val="A4A3A4"/>
          </p15:clr>
        </p15:guide>
        <p15:guide id="7" pos="5808" userDrawn="1">
          <p15:clr>
            <a:srgbClr val="A4A3A4"/>
          </p15:clr>
        </p15:guide>
        <p15:guide id="8" pos="3936" userDrawn="1">
          <p15:clr>
            <a:srgbClr val="A4A3A4"/>
          </p15:clr>
        </p15:guide>
        <p15:guide id="9" pos="1896" userDrawn="1">
          <p15:clr>
            <a:srgbClr val="A4A3A4"/>
          </p15:clr>
        </p15:guide>
        <p15:guide id="10" orient="horz" pos="2256" userDrawn="1">
          <p15:clr>
            <a:srgbClr val="A4A3A4"/>
          </p15:clr>
        </p15:guide>
        <p15:guide id="11" pos="66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B7"/>
    <a:srgbClr val="ED7D31"/>
    <a:srgbClr val="FF2CE6"/>
    <a:srgbClr val="0085BC"/>
    <a:srgbClr val="65BF4A"/>
    <a:srgbClr val="9178B6"/>
    <a:srgbClr val="717271"/>
    <a:srgbClr val="F4852D"/>
    <a:srgbClr val="AA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/>
    <p:restoredTop sz="94530"/>
  </p:normalViewPr>
  <p:slideViewPr>
    <p:cSldViewPr snapToGrid="0" showGuides="1">
      <p:cViewPr varScale="1">
        <p:scale>
          <a:sx n="99" d="100"/>
          <a:sy n="99" d="100"/>
        </p:scale>
        <p:origin x="1264" y="472"/>
      </p:cViewPr>
      <p:guideLst>
        <p:guide orient="horz" pos="576"/>
        <p:guide pos="3744"/>
        <p:guide orient="horz" pos="3864"/>
        <p:guide pos="5616"/>
        <p:guide pos="2064"/>
        <p:guide pos="216"/>
        <p:guide pos="5808"/>
        <p:guide pos="3936"/>
        <p:guide pos="1896"/>
        <p:guide orient="horz" pos="2256"/>
        <p:guide pos="66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9A974E9F-EC84-8846-8423-ADD1B5DC5A9E}" type="datetimeFigureOut">
              <a:rPr lang="en-US" smtClean="0"/>
              <a:pPr/>
              <a:t>1/29/25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A7B554BF-7384-C847-8FD8-C53F70F5A5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69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554BF-7384-C847-8FD8-C53F70F5A5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F526-F493-D57D-D1EA-D6AEB18BF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7CCEA-13E7-0F47-2834-8842753B5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CB9DEB-73E1-0C32-6A77-134580CD2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24D01-BDF4-A86D-A220-DFF6CC7E1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554BF-7384-C847-8FD8-C53F70F5A5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7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554BF-7384-C847-8FD8-C53F70F5A59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0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0C0A8-D5AA-AFEE-6008-805240481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920359"/>
            <a:ext cx="3056887" cy="2933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2217D-6C88-DC64-3E1C-B2007764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7461" y="3920359"/>
            <a:ext cx="3056887" cy="2933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5A52B4-1E8B-13A7-693B-CC18CAE3E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466" y="3920359"/>
            <a:ext cx="3056887" cy="2933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F5A7C-30B7-0CF6-EB1B-5C256B1F61E2}"/>
              </a:ext>
            </a:extLst>
          </p:cNvPr>
          <p:cNvPicPr>
            <a:picLocks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3047995" y="3920359"/>
            <a:ext cx="3060362" cy="2937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A39EDA-7D45-0BDF-9C8E-3C8687FC06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6" y="258816"/>
            <a:ext cx="3238860" cy="13702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7377AB-A1C2-A82C-1DBD-8EF656CAB476}"/>
              </a:ext>
            </a:extLst>
          </p:cNvPr>
          <p:cNvSpPr/>
          <p:nvPr userDrawn="1"/>
        </p:nvSpPr>
        <p:spPr>
          <a:xfrm>
            <a:off x="10699845" y="0"/>
            <a:ext cx="1269242" cy="66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0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6A42A5-0B2B-6E8F-FEF8-8AE5E9135F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B0803-3F01-6DEE-830C-CF8D49052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3" y="980501"/>
            <a:ext cx="5640636" cy="5196462"/>
          </a:xfrm>
        </p:spPr>
        <p:txBody>
          <a:bodyPr/>
          <a:lstStyle>
            <a:lvl1pPr marL="0" indent="0">
              <a:buNone/>
              <a:defRPr b="0" i="0">
                <a:latin typeface="Montserrat" pitchFamily="2" charset="77"/>
              </a:defRPr>
            </a:lvl1pPr>
            <a:lvl5pPr marL="174625" indent="-174625"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47AB22-3AD1-555F-97D1-18FEBF9A1A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377" y="122832"/>
            <a:ext cx="10181230" cy="532263"/>
          </a:xfrm>
          <a:noFill/>
          <a:ln>
            <a:noFill/>
          </a:ln>
        </p:spPr>
        <p:txBody>
          <a:bodyPr/>
          <a:lstStyle>
            <a:lvl1pPr>
              <a:defRPr sz="2400">
                <a:solidFill>
                  <a:srgbClr val="F4852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9E01B2-E513-F24F-DE77-63809BF244AE}"/>
              </a:ext>
            </a:extLst>
          </p:cNvPr>
          <p:cNvGrpSpPr/>
          <p:nvPr userDrawn="1"/>
        </p:nvGrpSpPr>
        <p:grpSpPr>
          <a:xfrm>
            <a:off x="0" y="0"/>
            <a:ext cx="342900" cy="614149"/>
            <a:chOff x="0" y="0"/>
            <a:chExt cx="342900" cy="9826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FF7FCA-B8A0-752B-5A7D-6DE1F6025245}"/>
                </a:ext>
              </a:extLst>
            </p:cNvPr>
            <p:cNvSpPr/>
            <p:nvPr userDrawn="1"/>
          </p:nvSpPr>
          <p:spPr>
            <a:xfrm>
              <a:off x="0" y="0"/>
              <a:ext cx="342900" cy="9826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5B5CA3-3F3A-8AD5-15A3-5F0F15FD58A4}"/>
                </a:ext>
              </a:extLst>
            </p:cNvPr>
            <p:cNvSpPr/>
            <p:nvPr userDrawn="1"/>
          </p:nvSpPr>
          <p:spPr>
            <a:xfrm>
              <a:off x="232012" y="0"/>
              <a:ext cx="110888" cy="982639"/>
            </a:xfrm>
            <a:prstGeom prst="rect">
              <a:avLst/>
            </a:prstGeom>
            <a:solidFill>
              <a:srgbClr val="9178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56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2B90DB-982D-0C07-1573-DFF70BEDA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430" y="2115406"/>
            <a:ext cx="2651760" cy="4394086"/>
          </a:xfrm>
        </p:spPr>
        <p:txBody>
          <a:bodyPr>
            <a:normAutofit/>
          </a:bodyPr>
          <a:lstStyle>
            <a:lvl1pPr marL="174625" indent="-161925">
              <a:spcBef>
                <a:spcPts val="1000"/>
              </a:spcBef>
              <a:buFont typeface="Courier New" panose="02070309020205020404" pitchFamily="49" charset="0"/>
              <a:buChar char="o"/>
              <a:tabLst/>
              <a:defRPr sz="12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spcBef>
                <a:spcPts val="1000"/>
              </a:spcBef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9A4CB-3C03-E1E6-1EED-CA0F65C7B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377" y="122832"/>
            <a:ext cx="10181230" cy="532263"/>
          </a:xfrm>
          <a:noFill/>
          <a:ln>
            <a:noFill/>
          </a:ln>
        </p:spPr>
        <p:txBody>
          <a:bodyPr/>
          <a:lstStyle>
            <a:lvl1pPr>
              <a:defRPr sz="2400">
                <a:solidFill>
                  <a:srgbClr val="F4852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B84EA-6771-1863-EE46-05EFDF2CE6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9431" y="841199"/>
            <a:ext cx="2651760" cy="1176337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79EF95D-2826-AA8D-5E7B-378F62FC92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18301" y="841199"/>
            <a:ext cx="2651760" cy="1176337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933467C-524C-FA08-87B0-BAC3A1559A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27171" y="841199"/>
            <a:ext cx="2651760" cy="1176337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9DA5AC1-B487-B278-A68A-458727F337C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36040" y="841199"/>
            <a:ext cx="2651760" cy="1176337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03C0BD8-F665-DB2B-A064-30A68FEBF063}"/>
              </a:ext>
            </a:extLst>
          </p:cNvPr>
          <p:cNvSpPr/>
          <p:nvPr userDrawn="1"/>
        </p:nvSpPr>
        <p:spPr>
          <a:xfrm rot="10800000">
            <a:off x="1555844" y="1840175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0F57C400-B24A-1EB5-A9F8-7F3CC7B33238}"/>
              </a:ext>
            </a:extLst>
          </p:cNvPr>
          <p:cNvSpPr/>
          <p:nvPr userDrawn="1"/>
        </p:nvSpPr>
        <p:spPr>
          <a:xfrm rot="10800000">
            <a:off x="4460544" y="1840175"/>
            <a:ext cx="395785" cy="271249"/>
          </a:xfrm>
          <a:prstGeom prst="triangle">
            <a:avLst/>
          </a:prstGeom>
          <a:solidFill>
            <a:srgbClr val="65BF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92600BC-BCBA-A464-B1DD-601DB1A4336D}"/>
              </a:ext>
            </a:extLst>
          </p:cNvPr>
          <p:cNvSpPr/>
          <p:nvPr userDrawn="1"/>
        </p:nvSpPr>
        <p:spPr>
          <a:xfrm rot="10800000">
            <a:off x="7350456" y="1840175"/>
            <a:ext cx="395785" cy="27124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CA8ED486-23DA-5E8C-B231-FC12A129B170}"/>
              </a:ext>
            </a:extLst>
          </p:cNvPr>
          <p:cNvSpPr/>
          <p:nvPr userDrawn="1"/>
        </p:nvSpPr>
        <p:spPr>
          <a:xfrm rot="10800000">
            <a:off x="10279040" y="1840175"/>
            <a:ext cx="395785" cy="271249"/>
          </a:xfrm>
          <a:prstGeom prst="triangle">
            <a:avLst/>
          </a:prstGeom>
          <a:solidFill>
            <a:srgbClr val="9178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F2D11EE3-1CA2-DCAC-4B3C-11AD51D681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18301" y="2115406"/>
            <a:ext cx="2651760" cy="4394086"/>
          </a:xfrm>
        </p:spPr>
        <p:txBody>
          <a:bodyPr>
            <a:normAutofit/>
          </a:bodyPr>
          <a:lstStyle>
            <a:lvl1pPr marL="174625" indent="-161925">
              <a:spcBef>
                <a:spcPts val="1000"/>
              </a:spcBef>
              <a:buFont typeface="Courier New" panose="02070309020205020404" pitchFamily="49" charset="0"/>
              <a:buChar char="o"/>
              <a:tabLst/>
              <a:defRPr sz="12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spcBef>
                <a:spcPts val="1000"/>
              </a:spcBef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551FBD89-19ED-B3E0-06AE-1DF9D2F55B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27171" y="2115406"/>
            <a:ext cx="2651760" cy="4394086"/>
          </a:xfrm>
        </p:spPr>
        <p:txBody>
          <a:bodyPr>
            <a:normAutofit/>
          </a:bodyPr>
          <a:lstStyle>
            <a:lvl1pPr marL="174625" indent="-161925">
              <a:spcBef>
                <a:spcPts val="1000"/>
              </a:spcBef>
              <a:buFont typeface="Courier New" panose="02070309020205020404" pitchFamily="49" charset="0"/>
              <a:buChar char="o"/>
              <a:tabLst/>
              <a:defRPr sz="12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spcBef>
                <a:spcPts val="1000"/>
              </a:spcBef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E0954C46-24C1-2110-DA99-A0BDD7E140E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36040" y="2115406"/>
            <a:ext cx="2651760" cy="4394086"/>
          </a:xfrm>
        </p:spPr>
        <p:txBody>
          <a:bodyPr>
            <a:normAutofit/>
          </a:bodyPr>
          <a:lstStyle>
            <a:lvl1pPr marL="174625" indent="-161925">
              <a:spcBef>
                <a:spcPts val="1000"/>
              </a:spcBef>
              <a:buFont typeface="Courier New" panose="02070309020205020404" pitchFamily="49" charset="0"/>
              <a:buChar char="o"/>
              <a:tabLst/>
              <a:defRPr sz="12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spcBef>
                <a:spcPts val="1000"/>
              </a:spcBef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CE56237-2F54-0C14-6834-2D9EBFEAA629}"/>
              </a:ext>
            </a:extLst>
          </p:cNvPr>
          <p:cNvSpPr/>
          <p:nvPr userDrawn="1"/>
        </p:nvSpPr>
        <p:spPr>
          <a:xfrm>
            <a:off x="342900" y="786455"/>
            <a:ext cx="2781300" cy="5314093"/>
          </a:xfrm>
          <a:prstGeom prst="roundRect">
            <a:avLst/>
          </a:prstGeom>
          <a:noFill/>
          <a:ln w="38100">
            <a:solidFill>
              <a:srgbClr val="0085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26B5349-395D-6E29-84CC-BD7A073B82D2}"/>
              </a:ext>
            </a:extLst>
          </p:cNvPr>
          <p:cNvSpPr/>
          <p:nvPr userDrawn="1"/>
        </p:nvSpPr>
        <p:spPr>
          <a:xfrm>
            <a:off x="3251200" y="786455"/>
            <a:ext cx="2781300" cy="5314093"/>
          </a:xfrm>
          <a:prstGeom prst="roundRect">
            <a:avLst/>
          </a:prstGeom>
          <a:noFill/>
          <a:ln w="38100">
            <a:solidFill>
              <a:srgbClr val="65B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EC8FBA4-58EE-1088-33F6-DAA6BFBFC9EC}"/>
              </a:ext>
            </a:extLst>
          </p:cNvPr>
          <p:cNvSpPr/>
          <p:nvPr userDrawn="1"/>
        </p:nvSpPr>
        <p:spPr>
          <a:xfrm>
            <a:off x="6159500" y="786455"/>
            <a:ext cx="2781300" cy="5314093"/>
          </a:xfrm>
          <a:prstGeom prst="roundRect">
            <a:avLst/>
          </a:prstGeom>
          <a:noFill/>
          <a:ln w="38100">
            <a:solidFill>
              <a:srgbClr val="F485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15F2573-753B-6A6D-767B-9FCB406A16E7}"/>
              </a:ext>
            </a:extLst>
          </p:cNvPr>
          <p:cNvSpPr/>
          <p:nvPr userDrawn="1"/>
        </p:nvSpPr>
        <p:spPr>
          <a:xfrm>
            <a:off x="9067800" y="786455"/>
            <a:ext cx="2781300" cy="5314093"/>
          </a:xfrm>
          <a:prstGeom prst="roundRect">
            <a:avLst/>
          </a:prstGeom>
          <a:noFill/>
          <a:ln w="38100">
            <a:solidFill>
              <a:srgbClr val="917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171F35A-2FC9-145C-DB1D-F3F05283B191}"/>
              </a:ext>
            </a:extLst>
          </p:cNvPr>
          <p:cNvCxnSpPr/>
          <p:nvPr userDrawn="1"/>
        </p:nvCxnSpPr>
        <p:spPr>
          <a:xfrm>
            <a:off x="518615" y="1817996"/>
            <a:ext cx="2442949" cy="0"/>
          </a:xfrm>
          <a:prstGeom prst="line">
            <a:avLst/>
          </a:prstGeom>
          <a:ln w="57150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8F1652-D1DA-6796-CBF3-F20370B6427B}"/>
              </a:ext>
            </a:extLst>
          </p:cNvPr>
          <p:cNvCxnSpPr/>
          <p:nvPr userDrawn="1"/>
        </p:nvCxnSpPr>
        <p:spPr>
          <a:xfrm>
            <a:off x="3421040" y="1817996"/>
            <a:ext cx="2442949" cy="0"/>
          </a:xfrm>
          <a:prstGeom prst="line">
            <a:avLst/>
          </a:prstGeom>
          <a:ln w="57150">
            <a:solidFill>
              <a:srgbClr val="65BF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E68804-5F3E-4144-737E-379414BBF7B5}"/>
              </a:ext>
            </a:extLst>
          </p:cNvPr>
          <p:cNvCxnSpPr/>
          <p:nvPr userDrawn="1"/>
        </p:nvCxnSpPr>
        <p:spPr>
          <a:xfrm>
            <a:off x="6324600" y="1817996"/>
            <a:ext cx="2442949" cy="0"/>
          </a:xfrm>
          <a:prstGeom prst="line">
            <a:avLst/>
          </a:prstGeom>
          <a:ln w="57150">
            <a:solidFill>
              <a:srgbClr val="F48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00C449-CCB3-508C-9EDA-E95641B93EDA}"/>
              </a:ext>
            </a:extLst>
          </p:cNvPr>
          <p:cNvCxnSpPr/>
          <p:nvPr userDrawn="1"/>
        </p:nvCxnSpPr>
        <p:spPr>
          <a:xfrm>
            <a:off x="9220200" y="1817996"/>
            <a:ext cx="2442949" cy="0"/>
          </a:xfrm>
          <a:prstGeom prst="line">
            <a:avLst/>
          </a:prstGeom>
          <a:ln w="57150">
            <a:solidFill>
              <a:srgbClr val="9178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C6502C-42F9-90AE-3286-1ED6E35EF579}"/>
              </a:ext>
            </a:extLst>
          </p:cNvPr>
          <p:cNvGrpSpPr/>
          <p:nvPr userDrawn="1"/>
        </p:nvGrpSpPr>
        <p:grpSpPr>
          <a:xfrm>
            <a:off x="0" y="0"/>
            <a:ext cx="342900" cy="614149"/>
            <a:chOff x="0" y="0"/>
            <a:chExt cx="342900" cy="98263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6DCC0EC-8BF5-4A75-3AA3-C475B83F528D}"/>
                </a:ext>
              </a:extLst>
            </p:cNvPr>
            <p:cNvSpPr/>
            <p:nvPr userDrawn="1"/>
          </p:nvSpPr>
          <p:spPr>
            <a:xfrm>
              <a:off x="0" y="0"/>
              <a:ext cx="342900" cy="9826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A9DAEF-56AE-1352-AB42-181200F41CF5}"/>
                </a:ext>
              </a:extLst>
            </p:cNvPr>
            <p:cNvSpPr/>
            <p:nvPr userDrawn="1"/>
          </p:nvSpPr>
          <p:spPr>
            <a:xfrm>
              <a:off x="232012" y="0"/>
              <a:ext cx="110888" cy="982639"/>
            </a:xfrm>
            <a:prstGeom prst="rect">
              <a:avLst/>
            </a:prstGeom>
            <a:solidFill>
              <a:srgbClr val="9178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7809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pos="6600" userDrawn="1">
          <p15:clr>
            <a:srgbClr val="FBAE40"/>
          </p15:clr>
        </p15:guide>
        <p15:guide id="3" pos="47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2B90DB-982D-0C07-1573-DFF70BEDA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442" y="3673689"/>
            <a:ext cx="2651760" cy="2478024"/>
          </a:xfrm>
          <a:ln>
            <a:solidFill>
              <a:srgbClr val="717271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rgbClr val="0085BC"/>
                </a:solidFill>
              </a:defRPr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74625" indent="-161925" algn="ctr">
              <a:buClr>
                <a:srgbClr val="AA4E9A"/>
              </a:buClr>
              <a:buSzPct val="115000"/>
              <a:buFont typeface="Courier New" panose="02070309020205020404" pitchFamily="49" charset="0"/>
              <a:buChar char="o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209C9D7-5676-4B24-3155-31E7DF971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090" y="3673689"/>
            <a:ext cx="2651760" cy="2478604"/>
          </a:xfrm>
          <a:ln>
            <a:solidFill>
              <a:srgbClr val="717271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rgbClr val="0085BC"/>
                </a:solidFill>
              </a:defRPr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74625" indent="-165100" algn="ctr">
              <a:buClr>
                <a:srgbClr val="AA4E9A"/>
              </a:buClr>
              <a:buSzPct val="115000"/>
              <a:buFont typeface="Courier New" panose="02070309020205020404" pitchFamily="49" charset="0"/>
              <a:buChar char="o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80A4D40-8E86-22CF-7F6A-87CBA31ECF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756" y="3673689"/>
            <a:ext cx="2651760" cy="2478604"/>
          </a:xfrm>
          <a:ln>
            <a:solidFill>
              <a:srgbClr val="717271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rgbClr val="0085BC"/>
                </a:solidFill>
              </a:defRPr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74625" indent="-165100" algn="ctr">
              <a:buClr>
                <a:srgbClr val="AA4E9A"/>
              </a:buClr>
              <a:buSzPct val="115000"/>
              <a:buFont typeface="Courier New" panose="02070309020205020404" pitchFamily="49" charset="0"/>
              <a:buChar char="o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53FF05-4E0A-5D8F-CBAC-84458DB478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2462" y="3673689"/>
            <a:ext cx="2651760" cy="2478604"/>
          </a:xfrm>
          <a:ln>
            <a:solidFill>
              <a:srgbClr val="717271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rgbClr val="0085BC"/>
                </a:solidFill>
              </a:defRPr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74625" indent="-165100" algn="ctr">
              <a:buClr>
                <a:srgbClr val="AA4E9A"/>
              </a:buClr>
              <a:buSzPct val="115000"/>
              <a:buFont typeface="Courier New" panose="02070309020205020404" pitchFamily="49" charset="0"/>
              <a:buChar char="o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89E596-B722-B556-C8A0-0D61F219D2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2899" y="725650"/>
            <a:ext cx="2651760" cy="304800"/>
          </a:xfrm>
        </p:spPr>
        <p:txBody>
          <a:bodyPr>
            <a:noAutofit/>
          </a:bodyPr>
          <a:lstStyle>
            <a:lvl1pPr marL="0" indent="0" algn="ctr">
              <a:buNone/>
              <a:defRPr sz="1600" b="1" i="0">
                <a:latin typeface="Montserrat SemiBold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2987DB9-0BEE-42F0-2D48-38AA0428E9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01999" y="725650"/>
            <a:ext cx="2651760" cy="304800"/>
          </a:xfrm>
        </p:spPr>
        <p:txBody>
          <a:bodyPr>
            <a:noAutofit/>
          </a:bodyPr>
          <a:lstStyle>
            <a:lvl1pPr marL="0" indent="0" algn="ctr">
              <a:buNone/>
              <a:defRPr sz="1600" b="1" i="0">
                <a:latin typeface="Montserrat SemiBold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0899998-88FF-BF64-8F61-97C6C3E3CA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1099" y="725650"/>
            <a:ext cx="2651760" cy="304800"/>
          </a:xfrm>
        </p:spPr>
        <p:txBody>
          <a:bodyPr>
            <a:noAutofit/>
          </a:bodyPr>
          <a:lstStyle>
            <a:lvl1pPr marL="0" indent="0" algn="ctr">
              <a:buNone/>
              <a:defRPr sz="1600" b="1" i="0">
                <a:latin typeface="Montserrat SemiBold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3D7846F-8CBB-9595-0CD0-2DF3F59FCC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20199" y="725650"/>
            <a:ext cx="2651760" cy="304800"/>
          </a:xfrm>
        </p:spPr>
        <p:txBody>
          <a:bodyPr>
            <a:noAutofit/>
          </a:bodyPr>
          <a:lstStyle>
            <a:lvl1pPr marL="0" indent="0" algn="ctr">
              <a:buNone/>
              <a:defRPr sz="1600" b="1" i="0">
                <a:latin typeface="Montserrat SemiBold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D74CD6-FA9A-71BA-3CFA-B5D4C4712E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2900" y="6232525"/>
            <a:ext cx="2663825" cy="3476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C6927E0-7F4C-9603-5248-4396FCE505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76600" y="6232525"/>
            <a:ext cx="2663825" cy="3476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37F716E-5D44-D1DC-0B8D-B1F53328AF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9420" y="6232525"/>
            <a:ext cx="2663825" cy="3476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FFD2ADE-EDBF-A86B-6E28-8E51F48A36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0200" y="6232525"/>
            <a:ext cx="2663825" cy="3476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5EBFC3F-B6E7-11F5-58A7-76AF18434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377" y="122832"/>
            <a:ext cx="10181230" cy="532263"/>
          </a:xfrm>
          <a:noFill/>
          <a:ln>
            <a:noFill/>
          </a:ln>
        </p:spPr>
        <p:txBody>
          <a:bodyPr/>
          <a:lstStyle>
            <a:lvl1pPr>
              <a:defRPr sz="2400">
                <a:solidFill>
                  <a:srgbClr val="F4852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B64138D-F839-CD0C-8DE9-2BFA761DF43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41384" y="1187736"/>
            <a:ext cx="2647950" cy="2387600"/>
          </a:xfrm>
          <a:ln>
            <a:solidFill>
              <a:srgbClr val="0085BC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D378C17A-B4D6-7A18-51BB-E816E5B2C7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300989" y="1187736"/>
            <a:ext cx="2647950" cy="2387600"/>
          </a:xfrm>
          <a:ln>
            <a:solidFill>
              <a:srgbClr val="0085BC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209C8F79-1524-5C1F-6901-87B81F2DE36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60594" y="1187736"/>
            <a:ext cx="2647950" cy="2387600"/>
          </a:xfrm>
          <a:ln>
            <a:solidFill>
              <a:srgbClr val="0085BC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09363030-0AD3-A7F7-B3DD-D1B69D814EA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220200" y="1187736"/>
            <a:ext cx="2647950" cy="2387600"/>
          </a:xfrm>
          <a:ln>
            <a:solidFill>
              <a:srgbClr val="0085BC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50E9778-3447-B63E-EF37-74DA0D0471B0}"/>
              </a:ext>
            </a:extLst>
          </p:cNvPr>
          <p:cNvGrpSpPr/>
          <p:nvPr userDrawn="1"/>
        </p:nvGrpSpPr>
        <p:grpSpPr>
          <a:xfrm>
            <a:off x="0" y="0"/>
            <a:ext cx="342900" cy="614149"/>
            <a:chOff x="0" y="0"/>
            <a:chExt cx="342900" cy="98263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1AAAC9-DC55-5A11-C943-30D2C1A31D7B}"/>
                </a:ext>
              </a:extLst>
            </p:cNvPr>
            <p:cNvSpPr/>
            <p:nvPr userDrawn="1"/>
          </p:nvSpPr>
          <p:spPr>
            <a:xfrm>
              <a:off x="0" y="0"/>
              <a:ext cx="342900" cy="9826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685C0EA-D584-6249-A72F-6BA19E56B6D5}"/>
                </a:ext>
              </a:extLst>
            </p:cNvPr>
            <p:cNvSpPr/>
            <p:nvPr userDrawn="1"/>
          </p:nvSpPr>
          <p:spPr>
            <a:xfrm>
              <a:off x="232012" y="0"/>
              <a:ext cx="110888" cy="982639"/>
            </a:xfrm>
            <a:prstGeom prst="rect">
              <a:avLst/>
            </a:prstGeom>
            <a:solidFill>
              <a:srgbClr val="9178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425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 userDrawn="1">
          <p15:clr>
            <a:srgbClr val="FBAE40"/>
          </p15:clr>
        </p15:guide>
        <p15:guide id="2" orient="horz" pos="23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2B90DB-982D-0C07-1573-DFF70BEDA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442" y="3867112"/>
            <a:ext cx="2633524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4456C-27DF-6F34-A053-817BCE75D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441" y="966309"/>
            <a:ext cx="2632113" cy="2812477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209C9D7-5676-4B24-3155-31E7DF971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090" y="3867112"/>
            <a:ext cx="2629542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2701FE-793A-5AE1-8680-DC04ACFDCA09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306592" y="966309"/>
            <a:ext cx="2628134" cy="2812477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80A4D40-8E86-22CF-7F6A-87CBA31ECF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756" y="3867112"/>
            <a:ext cx="2636584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8A967D-8766-ACE3-CA17-B09FA9F3EC2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66764" y="966309"/>
            <a:ext cx="2635172" cy="2812477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53FF05-4E0A-5D8F-CBAC-84458DB478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2463" y="3867112"/>
            <a:ext cx="2632605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ECFEB77-0AEF-230F-9BAE-841BAAAE64D4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233974" y="966309"/>
            <a:ext cx="2631195" cy="2812477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C8F681-584D-DF4E-9389-8BA90D54C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377" y="122832"/>
            <a:ext cx="10181230" cy="532263"/>
          </a:xfrm>
          <a:noFill/>
          <a:ln>
            <a:noFill/>
          </a:ln>
        </p:spPr>
        <p:txBody>
          <a:bodyPr/>
          <a:lstStyle>
            <a:lvl1pPr>
              <a:defRPr sz="2400">
                <a:solidFill>
                  <a:srgbClr val="F4852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260D28-4F4E-64EB-9B92-DA34BFC59062}"/>
              </a:ext>
            </a:extLst>
          </p:cNvPr>
          <p:cNvGrpSpPr/>
          <p:nvPr userDrawn="1"/>
        </p:nvGrpSpPr>
        <p:grpSpPr>
          <a:xfrm>
            <a:off x="0" y="0"/>
            <a:ext cx="342900" cy="614149"/>
            <a:chOff x="0" y="0"/>
            <a:chExt cx="342900" cy="9826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2271A8-98B1-B9CD-A440-0F54D4B8B971}"/>
                </a:ext>
              </a:extLst>
            </p:cNvPr>
            <p:cNvSpPr/>
            <p:nvPr userDrawn="1"/>
          </p:nvSpPr>
          <p:spPr>
            <a:xfrm>
              <a:off x="0" y="0"/>
              <a:ext cx="342900" cy="9826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9D5815-FB9D-6F55-7E7A-B31ABCB926CD}"/>
                </a:ext>
              </a:extLst>
            </p:cNvPr>
            <p:cNvSpPr/>
            <p:nvPr userDrawn="1"/>
          </p:nvSpPr>
          <p:spPr>
            <a:xfrm>
              <a:off x="232012" y="0"/>
              <a:ext cx="110888" cy="982639"/>
            </a:xfrm>
            <a:prstGeom prst="rect">
              <a:avLst/>
            </a:prstGeom>
            <a:solidFill>
              <a:srgbClr val="9178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237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9DFB058-6A3E-4F73-CA3F-A97999268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solidFill>
            <a:srgbClr val="65BF4A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BDDE1A-802B-A64E-0A82-1657ECC0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fld id="{46DC9AB3-7205-8B47-895F-E2756185521A}" type="datetimeFigureOut">
              <a:rPr lang="en-US" smtClean="0"/>
              <a:pPr/>
              <a:t>1/29/25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9A16C6-6DF2-C3CD-5B37-B42CDF2E1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377" y="122832"/>
            <a:ext cx="10181230" cy="532263"/>
          </a:xfrm>
          <a:noFill/>
          <a:ln>
            <a:noFill/>
          </a:ln>
        </p:spPr>
        <p:txBody>
          <a:bodyPr/>
          <a:lstStyle>
            <a:lvl1pPr>
              <a:defRPr sz="2400">
                <a:solidFill>
                  <a:srgbClr val="F4852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99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C29C21-6CB2-40B5-33D5-5951507090AB}"/>
              </a:ext>
            </a:extLst>
          </p:cNvPr>
          <p:cNvSpPr/>
          <p:nvPr userDrawn="1"/>
        </p:nvSpPr>
        <p:spPr>
          <a:xfrm>
            <a:off x="10699845" y="0"/>
            <a:ext cx="1269242" cy="66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2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8C3ED-F371-E828-DB27-0A86D2A0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23" y="365125"/>
            <a:ext cx="11501610" cy="472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CCC0D-19A7-02D0-AF7F-7F70CE44A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523" y="980501"/>
            <a:ext cx="11501610" cy="5196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4812B-2278-DE2F-F89E-D6B526611E1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266" y="79686"/>
            <a:ext cx="1177996" cy="4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52" r:id="rId5"/>
    <p:sldLayoutId id="2147483655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ontserrat" pitchFamily="2" charset="77"/>
          <a:ea typeface="+mj-ea"/>
          <a:cs typeface="Kohinoor Devanagari" panose="02000000000000000000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16" userDrawn="1">
          <p15:clr>
            <a:srgbClr val="F26B43"/>
          </p15:clr>
        </p15:guide>
        <p15:guide id="3" pos="7464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iversityallianceforscience.com/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image" Target="../media/image6.png"/><Relationship Id="rId4" Type="http://schemas.openxmlformats.org/officeDocument/2006/relationships/image" Target="../media/image33.jpeg"/><Relationship Id="rId9" Type="http://schemas.openxmlformats.org/officeDocument/2006/relationships/hyperlink" Target="mailto:Dee@DiversityAllianceForScience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ee@DiversityAllianceForScience.com?subject=23%20EAST%20COAST%20SPONSORSHIP%20PACKAG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D77B83A-2A6A-BACC-F004-73C89E69585E}"/>
              </a:ext>
            </a:extLst>
          </p:cNvPr>
          <p:cNvSpPr txBox="1">
            <a:spLocks/>
          </p:cNvSpPr>
          <p:nvPr/>
        </p:nvSpPr>
        <p:spPr>
          <a:xfrm>
            <a:off x="5645624" y="400429"/>
            <a:ext cx="5753100" cy="1500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9178B6"/>
                </a:solidFill>
                <a:cs typeface="+mj-cs"/>
              </a:rPr>
              <a:t>EAST COAST</a:t>
            </a:r>
          </a:p>
          <a:p>
            <a:pPr algn="ctr">
              <a:lnSpc>
                <a:spcPts val="38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0085BC"/>
                </a:solidFill>
                <a:cs typeface="+mj-cs"/>
              </a:rPr>
              <a:t>CONNECTION </a:t>
            </a:r>
          </a:p>
          <a:p>
            <a:pPr algn="ctr">
              <a:lnSpc>
                <a:spcPts val="38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0085BC"/>
                </a:solidFill>
                <a:latin typeface="Montserrat SemiBold" pitchFamily="2" charset="77"/>
              </a:rPr>
              <a:t>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ADCB5-06DE-E4CA-1AAB-C250E571882C}"/>
              </a:ext>
            </a:extLst>
          </p:cNvPr>
          <p:cNvSpPr txBox="1"/>
          <p:nvPr/>
        </p:nvSpPr>
        <p:spPr>
          <a:xfrm>
            <a:off x="6227194" y="2105561"/>
            <a:ext cx="4565672" cy="1071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4000" dirty="0">
                <a:latin typeface="Montserrat Medium" pitchFamily="2" charset="77"/>
              </a:rPr>
              <a:t> SPONSORSHIP</a:t>
            </a:r>
          </a:p>
          <a:p>
            <a:pPr algn="ctr">
              <a:lnSpc>
                <a:spcPts val="3800"/>
              </a:lnSpc>
            </a:pPr>
            <a:r>
              <a:rPr lang="en-US" sz="4000" dirty="0">
                <a:latin typeface="Montserrat Medium" pitchFamily="2" charset="77"/>
              </a:rPr>
              <a:t>OPPORTUNITIES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4E75B-4C2E-F5D3-9003-8BD24AB1F6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83632"/>
            <a:ext cx="12192000" cy="4374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3268A1-162A-B07A-751A-95E2FC795135}"/>
              </a:ext>
            </a:extLst>
          </p:cNvPr>
          <p:cNvSpPr txBox="1"/>
          <p:nvPr/>
        </p:nvSpPr>
        <p:spPr>
          <a:xfrm>
            <a:off x="6494121" y="3106479"/>
            <a:ext cx="4386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itchFamily="2" charset="77"/>
              </a:rPr>
              <a:t>APRIL 29 - MAY 1, 2025</a:t>
            </a:r>
            <a:br>
              <a:rPr lang="en-US" dirty="0">
                <a:latin typeface="Montserrat" pitchFamily="2" charset="77"/>
              </a:rPr>
            </a:br>
            <a:r>
              <a:rPr lang="en-US" sz="1400" dirty="0">
                <a:latin typeface="Montserrat" pitchFamily="2" charset="77"/>
              </a:rPr>
              <a:t>NEW JERSEY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E5CAB1-439A-7794-76AF-A42EBACBC195}"/>
              </a:ext>
            </a:extLst>
          </p:cNvPr>
          <p:cNvCxnSpPr/>
          <p:nvPr/>
        </p:nvCxnSpPr>
        <p:spPr>
          <a:xfrm flipV="1">
            <a:off x="6096000" y="0"/>
            <a:ext cx="0" cy="3575713"/>
          </a:xfrm>
          <a:prstGeom prst="line">
            <a:avLst/>
          </a:prstGeom>
          <a:ln w="2857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87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1C2E9C2-4379-CEDE-98D8-8197D371B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8345" y="0"/>
            <a:ext cx="2083656" cy="1491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B02D2A-7DED-CB93-A42B-6483AC1DC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0376" y="3221096"/>
            <a:ext cx="2084831" cy="13898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5AA6DA-9A1A-D9F5-9735-F072EEDCA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48527"/>
            <a:ext cx="2174645" cy="13520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6E2353-3732-E41A-F9C6-3B46E8779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753704"/>
            <a:ext cx="2174649" cy="1449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4B8D37-E62A-D7B8-7403-39BEEBD7E2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1"/>
            <a:ext cx="2174645" cy="1703244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01FEA-4D82-C558-AE22-EDC8FD8E4A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0376" y="1541219"/>
            <a:ext cx="2084831" cy="1623086"/>
          </a:xfrm>
          <a:prstGeom prst="rect">
            <a:avLst/>
          </a:prstGeom>
        </p:spPr>
      </p:pic>
      <p:sp>
        <p:nvSpPr>
          <p:cNvPr id="26" name="Title 18">
            <a:extLst>
              <a:ext uri="{FF2B5EF4-FFF2-40B4-BE49-F238E27FC236}">
                <a16:creationId xmlns:a16="http://schemas.microsoft.com/office/drawing/2014/main" id="{D54ECD84-7109-A331-F735-05BE64677451}"/>
              </a:ext>
            </a:extLst>
          </p:cNvPr>
          <p:cNvSpPr txBox="1">
            <a:spLocks/>
          </p:cNvSpPr>
          <p:nvPr/>
        </p:nvSpPr>
        <p:spPr>
          <a:xfrm>
            <a:off x="588962" y="4941524"/>
            <a:ext cx="11501610" cy="472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Montserrat" pitchFamily="2" charset="77"/>
                <a:ea typeface="+mj-ea"/>
                <a:cs typeface="Kohinoor Devanagari" panose="02000000000000000000" pitchFamily="2" charset="77"/>
              </a:defRPr>
            </a:lvl1pPr>
          </a:lstStyle>
          <a:p>
            <a:r>
              <a:rPr lang="en-US" sz="2800"/>
              <a:t>GOT QUESTIONS?</a:t>
            </a:r>
            <a:endParaRPr lang="en-US" sz="2800" dirty="0"/>
          </a:p>
        </p:txBody>
      </p:sp>
      <p:sp>
        <p:nvSpPr>
          <p:cNvPr id="27" name="Subtitle 19">
            <a:extLst>
              <a:ext uri="{FF2B5EF4-FFF2-40B4-BE49-F238E27FC236}">
                <a16:creationId xmlns:a16="http://schemas.microsoft.com/office/drawing/2014/main" id="{1D437ED4-BA8C-C1D4-4307-A35B24ED9FD3}"/>
              </a:ext>
            </a:extLst>
          </p:cNvPr>
          <p:cNvSpPr txBox="1">
            <a:spLocks/>
          </p:cNvSpPr>
          <p:nvPr/>
        </p:nvSpPr>
        <p:spPr>
          <a:xfrm>
            <a:off x="625538" y="5447049"/>
            <a:ext cx="6141022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Visit: </a:t>
            </a:r>
            <a:r>
              <a:rPr lang="en-US" sz="1800">
                <a:hlinkClick r:id="rId8"/>
              </a:rPr>
              <a:t>DiversityAllianceForScience.com</a:t>
            </a:r>
            <a:endParaRPr lang="en-US" sz="1800"/>
          </a:p>
          <a:p>
            <a:r>
              <a:rPr lang="en-US" sz="1800"/>
              <a:t>Contact: </a:t>
            </a:r>
            <a:r>
              <a:rPr lang="en-US" sz="1800">
                <a:hlinkClick r:id="rId9"/>
              </a:rPr>
              <a:t>Dee@DiversityAllianceForScience.com</a:t>
            </a:r>
            <a:endParaRPr lang="en-US" sz="1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695A50-CB05-1E6C-81C3-F5A115A67A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513" y="4953646"/>
            <a:ext cx="3238860" cy="13702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EDC1F7-374B-C7A5-89A0-E669EF7E4F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702" y="2889"/>
            <a:ext cx="7922794" cy="46080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102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2A2C8-1466-A465-18C8-181FEE45C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1D64D6-381E-613C-2AF5-25F6F5BE290B}"/>
              </a:ext>
            </a:extLst>
          </p:cNvPr>
          <p:cNvSpPr txBox="1"/>
          <p:nvPr/>
        </p:nvSpPr>
        <p:spPr>
          <a:xfrm>
            <a:off x="230102" y="1948991"/>
            <a:ext cx="11397791" cy="6101670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 venue where you can connect with a wide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range of Life Sciences suppliers in an intimate setting alongside prominent pharma, biotech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and healthcare corporations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Access relevant learning opportunities aimed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at business growth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Superb, inspiring, and relevant keynote speakers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Innovative, hands-on workshops</a:t>
            </a: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Speakers covering topics exclusively dedicated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to Life Sciences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Welcoming atmosphere &amp; developing relationships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Celebrate contract wins &amp; share Success Stories,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 distinctive feature at our events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Comradery – a place to learn &amp; grow, together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Energizing conferences with content-relevant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to every role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Engage &amp; meet with industry thought leaders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and mentors through collaborative opportunities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Exclusive Members Only Day, which includes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 Networking Reception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Experience the renowned, unique, highly effective networking &amp; relationship-building atmosphere 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DA4S is</a:t>
            </a: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 known for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The only conference where networking is done effectively in both traditional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&amp; social ways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Fabulous Dinner &amp; Networking Reception for all attendees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Highly effective advertising opportunities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Insights into emerging industry trends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Join forces with Supplier Diversity representatives &amp; others during our events</a:t>
            </a: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endParaRPr lang="en-US" sz="1200" dirty="0">
              <a:effectLst/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Network with established Suppliers &amp; Buyers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in the Life Sciences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Networking for small and/or diverse businesses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to learn from others about best practices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(and successes) in an informational &amp; noncompetitive environment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Opportunity to celebrate &amp; strengthen mentor/mentee relationships, old and new alike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Supplier Discovery – 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m</a:t>
            </a: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eet new supplier members &amp; learn about their capabilities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Supplier Innovation – reconnect with supplier members &amp; learn about their latest innovations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Meet &amp; Greet Networking Roundtables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for meaningful interactions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An ‘intimate’ sized event where all companies are in the Life Sciences  </a:t>
            </a: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 Medium" panose="020B0503020202020204" pitchFamily="34" charset="0"/>
                <a:cs typeface="Arial" panose="020B0604020202020204" pitchFamily="34" charset="0"/>
              </a:rPr>
              <a:t>A one-stop shop</a:t>
            </a:r>
            <a:endParaRPr lang="en-US" sz="1200" dirty="0">
              <a:latin typeface="Avenir Next Medium" panose="020B0503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E59BB8F-D9D6-9CC9-8495-2AF50E693D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0577" y="1950078"/>
            <a:ext cx="3575387" cy="472157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rgbClr val="0085BC"/>
                </a:solidFill>
                <a:effectLst/>
                <a:latin typeface="Montserrat Medium" pitchFamily="2" charset="77"/>
              </a:rPr>
              <a:t>OUR EVENT OFFERS:</a:t>
            </a:r>
            <a:endParaRPr lang="en-US" sz="2400" dirty="0">
              <a:solidFill>
                <a:srgbClr val="0085BC"/>
              </a:solidFill>
              <a:latin typeface="Montserrat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C3EF4-5CA9-D39E-DDBF-329245CAF451}"/>
              </a:ext>
            </a:extLst>
          </p:cNvPr>
          <p:cNvSpPr txBox="1"/>
          <p:nvPr/>
        </p:nvSpPr>
        <p:spPr>
          <a:xfrm>
            <a:off x="277419" y="5511651"/>
            <a:ext cx="1163707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F4852D"/>
                </a:solidFill>
                <a:effectLst/>
                <a:latin typeface="Montserrat Medium" pitchFamily="2" charset="77"/>
              </a:rPr>
              <a:t>LIMITED SPONSORSHIP OPPORTUNITIES AVAILABLE!</a:t>
            </a:r>
          </a:p>
          <a:p>
            <a:r>
              <a:rPr lang="en-US" sz="1200" dirty="0">
                <a:solidFill>
                  <a:srgbClr val="F4852D"/>
                </a:solidFill>
                <a:effectLst/>
                <a:latin typeface="Avenir Next" panose="020B0503020202020204" pitchFamily="34" charset="0"/>
              </a:rPr>
              <a:t>Contact </a:t>
            </a:r>
            <a:r>
              <a:rPr lang="en-US" sz="1200" dirty="0" err="1">
                <a:solidFill>
                  <a:srgbClr val="F4852D"/>
                </a:solidFill>
                <a:effectLst/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dee@DiversityAllianceForScience.com</a:t>
            </a:r>
            <a:r>
              <a:rPr lang="en-US" sz="1200" dirty="0">
                <a:solidFill>
                  <a:srgbClr val="F4852D"/>
                </a:solidFill>
                <a:effectLst/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dirty="0">
                <a:solidFill>
                  <a:srgbClr val="F4852D"/>
                </a:solidFill>
                <a:effectLst/>
                <a:latin typeface="Avenir Next" panose="020B0503020202020204" pitchFamily="34" charset="0"/>
              </a:rPr>
              <a:t>to secure a sponsorship package.</a:t>
            </a:r>
          </a:p>
          <a:p>
            <a:pPr>
              <a:spcBef>
                <a:spcPts val="600"/>
              </a:spcBef>
            </a:pPr>
            <a:r>
              <a:rPr lang="en-US" sz="1300" dirty="0">
                <a:solidFill>
                  <a:srgbClr val="0086B7"/>
                </a:solidFill>
                <a:effectLst/>
                <a:latin typeface="Montserrat" pitchFamily="2" charset="77"/>
              </a:rPr>
              <a:t>OUR PURPOSE AND MISSION IS CLEARLY A WIN WIN!</a:t>
            </a:r>
            <a:br>
              <a:rPr lang="en-US" sz="1400" dirty="0">
                <a:solidFill>
                  <a:srgbClr val="F4852D"/>
                </a:solidFill>
                <a:latin typeface="Montserrat" pitchFamily="2" charset="77"/>
              </a:rPr>
            </a:br>
            <a:endParaRPr lang="en-US" sz="1400" dirty="0">
              <a:effectLst/>
              <a:latin typeface="Montserrat" pitchFamily="2" charset="77"/>
            </a:endParaRPr>
          </a:p>
          <a:p>
            <a:r>
              <a:rPr lang="en-US" sz="1000" dirty="0">
                <a:effectLst/>
                <a:latin typeface="Avenir Next" panose="020B0503020202020204" pitchFamily="34" charset="0"/>
              </a:rPr>
              <a:t>Diversity Alliance for Science, Inc. is a non-profit 501(c)(3) organization.</a:t>
            </a:r>
            <a:endParaRPr lang="en-US" sz="1400" dirty="0">
              <a:solidFill>
                <a:srgbClr val="F4852D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7B6B0C-1281-A288-E392-C64B62482D54}"/>
              </a:ext>
            </a:extLst>
          </p:cNvPr>
          <p:cNvCxnSpPr>
            <a:cxnSpLocks/>
          </p:cNvCxnSpPr>
          <p:nvPr/>
        </p:nvCxnSpPr>
        <p:spPr>
          <a:xfrm>
            <a:off x="342900" y="4258763"/>
            <a:ext cx="472287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3A364A-1F17-2B75-52DD-CF4C13B95A04}"/>
              </a:ext>
            </a:extLst>
          </p:cNvPr>
          <p:cNvCxnSpPr>
            <a:cxnSpLocks/>
          </p:cNvCxnSpPr>
          <p:nvPr/>
        </p:nvCxnSpPr>
        <p:spPr>
          <a:xfrm>
            <a:off x="-150125" y="1883391"/>
            <a:ext cx="1244675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9579847-9128-748A-9299-B158204C8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30" y="101299"/>
            <a:ext cx="2851806" cy="12065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7D94A-671E-044D-1C3F-36C88A956E40}"/>
              </a:ext>
            </a:extLst>
          </p:cNvPr>
          <p:cNvSpPr/>
          <p:nvPr/>
        </p:nvSpPr>
        <p:spPr>
          <a:xfrm>
            <a:off x="4059044" y="0"/>
            <a:ext cx="8132956" cy="1897039"/>
          </a:xfrm>
          <a:prstGeom prst="rect">
            <a:avLst/>
          </a:prstGeom>
          <a:solidFill>
            <a:schemeClr val="bg2">
              <a:lumMod val="90000"/>
              <a:alpha val="2037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5FB10-0626-46F2-79FD-059BB1CA5CF4}"/>
              </a:ext>
            </a:extLst>
          </p:cNvPr>
          <p:cNvSpPr txBox="1"/>
          <p:nvPr/>
        </p:nvSpPr>
        <p:spPr>
          <a:xfrm>
            <a:off x="6802244" y="179651"/>
            <a:ext cx="5649064" cy="18312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3820"/>
              </a:lnSpc>
            </a:pPr>
            <a:r>
              <a:rPr lang="en-US" sz="3600" dirty="0">
                <a:solidFill>
                  <a:srgbClr val="0086B7"/>
                </a:solidFill>
                <a:effectLst/>
                <a:latin typeface="Montserrat" pitchFamily="2" charset="77"/>
              </a:rPr>
              <a:t>THE BEST </a:t>
            </a:r>
            <a:br>
              <a:rPr lang="en-US" sz="3600" dirty="0">
                <a:solidFill>
                  <a:srgbClr val="0086B7"/>
                </a:solidFill>
                <a:effectLst/>
                <a:latin typeface="Montserrat" pitchFamily="2" charset="77"/>
              </a:rPr>
            </a:br>
            <a:r>
              <a:rPr lang="en-US" sz="3600" b="1" dirty="0">
                <a:solidFill>
                  <a:srgbClr val="0086B7"/>
                </a:solidFill>
                <a:effectLst/>
                <a:latin typeface="Montserrat SemiBold" pitchFamily="2" charset="77"/>
              </a:rPr>
              <a:t>LIFE SCIENCES </a:t>
            </a:r>
            <a:br>
              <a:rPr lang="en-US" sz="3600" b="1" dirty="0">
                <a:solidFill>
                  <a:srgbClr val="0086B7"/>
                </a:solidFill>
                <a:effectLst/>
                <a:latin typeface="Montserrat SemiBold" pitchFamily="2" charset="77"/>
              </a:rPr>
            </a:br>
            <a:r>
              <a:rPr lang="en-US" sz="3600" b="1" dirty="0">
                <a:solidFill>
                  <a:srgbClr val="0086B7"/>
                </a:solidFill>
                <a:effectLst/>
                <a:latin typeface="Montserrat SemiBold" pitchFamily="2" charset="77"/>
              </a:rPr>
              <a:t>EVENT TO ATTEND!</a:t>
            </a:r>
          </a:p>
          <a:p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16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C87BBD6-8F1D-CF80-D787-DE30E7747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2" y="980501"/>
            <a:ext cx="5906878" cy="1254699"/>
          </a:xfrm>
        </p:spPr>
        <p:txBody>
          <a:bodyPr>
            <a:noAutofit/>
          </a:bodyPr>
          <a:lstStyle/>
          <a:p>
            <a:pPr>
              <a:tabLst>
                <a:tab pos="4337050" algn="l"/>
              </a:tabLst>
            </a:pP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MEMBER PRICING:</a:t>
            </a:r>
          </a:p>
          <a:p>
            <a:pPr>
              <a:lnSpc>
                <a:spcPct val="14000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EARLY BIRD BEFORE MARCH 3 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$1,400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 P/P</a:t>
            </a:r>
          </a:p>
          <a:p>
            <a:pPr>
              <a:lnSpc>
                <a:spcPct val="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_______________________________________________</a:t>
            </a:r>
          </a:p>
          <a:p>
            <a:pPr>
              <a:spcBef>
                <a:spcPts val="1200"/>
              </a:spcBef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REGULAR PRICING / MARCH 4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 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$1,500 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P/P</a:t>
            </a:r>
            <a:endParaRPr lang="en-US" sz="1400" dirty="0">
              <a:solidFill>
                <a:srgbClr val="F46F21"/>
              </a:solidFill>
              <a:effectLst/>
              <a:latin typeface="Montserrat" pitchFamily="2" charset="77"/>
            </a:endParaRPr>
          </a:p>
          <a:p>
            <a:pPr>
              <a:tabLst>
                <a:tab pos="4337050" algn="l"/>
              </a:tabLst>
            </a:pPr>
            <a:endParaRPr lang="en-US" sz="1800" dirty="0">
              <a:solidFill>
                <a:srgbClr val="0087B8"/>
              </a:solidFill>
              <a:effectLst/>
              <a:latin typeface="Montserrat" pitchFamily="2" charset="77"/>
            </a:endParaRPr>
          </a:p>
          <a:p>
            <a:pPr>
              <a:tabLst>
                <a:tab pos="4337050" algn="l"/>
              </a:tabLst>
            </a:pP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NON-MEMBER PRICING:</a:t>
            </a:r>
          </a:p>
          <a:p>
            <a:pPr>
              <a:lnSpc>
                <a:spcPct val="14000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REGULAR PRICING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$1,600 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P/P</a:t>
            </a:r>
          </a:p>
          <a:p>
            <a:pPr>
              <a:lnSpc>
                <a:spcPct val="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________________________________________________</a:t>
            </a:r>
          </a:p>
          <a:p>
            <a:pPr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ACADEMIA / GOV’T / NONPROFIT 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$800 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P/P</a:t>
            </a:r>
          </a:p>
          <a:p>
            <a:pPr>
              <a:lnSpc>
                <a:spcPct val="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_______________________________________________</a:t>
            </a:r>
          </a:p>
          <a:p>
            <a:pPr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ADDITIONAL TICKETS FOR SPONSORS: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$800 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P/P</a:t>
            </a:r>
            <a:b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</a:br>
            <a:r>
              <a:rPr lang="en-US" sz="1400" dirty="0">
                <a:solidFill>
                  <a:srgbClr val="ED7D31"/>
                </a:solidFill>
                <a:effectLst/>
                <a:latin typeface="Montserrat" pitchFamily="2" charset="77"/>
              </a:rPr>
              <a:t>(Ticket holder must be from sponsoring company)</a:t>
            </a:r>
          </a:p>
          <a:p>
            <a:pPr>
              <a:tabLst>
                <a:tab pos="4337050" algn="l"/>
              </a:tabLst>
            </a:pPr>
            <a:endParaRPr lang="en-US" sz="1800" dirty="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54C9BB-BFCB-4828-B5EA-934449CFB7BE}"/>
              </a:ext>
            </a:extLst>
          </p:cNvPr>
          <p:cNvSpPr txBox="1"/>
          <p:nvPr/>
        </p:nvSpPr>
        <p:spPr>
          <a:xfrm>
            <a:off x="342900" y="4617774"/>
            <a:ext cx="5600700" cy="1677382"/>
          </a:xfrm>
          <a:prstGeom prst="rect">
            <a:avLst/>
          </a:prstGeom>
          <a:noFill/>
          <a:ln w="9525">
            <a:solidFill>
              <a:srgbClr val="0085B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Montserrat" pitchFamily="2" charset="77"/>
              </a:rPr>
              <a:t>Cancellation Policy</a:t>
            </a:r>
          </a:p>
          <a:p>
            <a:pPr marL="176213" indent="-165100">
              <a:spcBef>
                <a:spcPts val="60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• 	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Ticket sales are final. No Refunds once purchased. </a:t>
            </a:r>
          </a:p>
          <a:p>
            <a:pPr marL="176213" indent="-165100">
              <a:spcBef>
                <a:spcPts val="600"/>
              </a:spcBef>
            </a:pP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•  No cancellations, refunds, or transfers to other events on Sponsorship Packages.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venir Next Condensed" panose="020B0506020202020204" pitchFamily="34" charset="0"/>
            </a:endParaRPr>
          </a:p>
          <a:p>
            <a:pPr marL="176213" indent="-165100">
              <a:spcBef>
                <a:spcPts val="60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• 	Names for badges must be submitted no later than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April 8.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AFTER April 8 – Name badge change fee $50.</a:t>
            </a:r>
            <a:br>
              <a:rPr lang="en-US" sz="1400" dirty="0">
                <a:effectLst/>
                <a:latin typeface="Avenir Next Condensed" panose="020B0506020202020204" pitchFamily="34" charset="0"/>
              </a:rPr>
            </a:br>
            <a:endParaRPr lang="en-US" sz="1400" dirty="0">
              <a:effectLst/>
              <a:latin typeface="Avenir Next Condensed" panose="020B05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2899CF-3F2A-A459-3E3F-45F93A715D61}"/>
              </a:ext>
            </a:extLst>
          </p:cNvPr>
          <p:cNvSpPr/>
          <p:nvPr/>
        </p:nvSpPr>
        <p:spPr>
          <a:xfrm>
            <a:off x="6434667" y="361244"/>
            <a:ext cx="5414433" cy="61185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65916B-3048-1535-E388-2C1D999755FB}"/>
              </a:ext>
            </a:extLst>
          </p:cNvPr>
          <p:cNvSpPr txBox="1"/>
          <p:nvPr/>
        </p:nvSpPr>
        <p:spPr>
          <a:xfrm>
            <a:off x="342899" y="4283801"/>
            <a:ext cx="575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Montserrat" pitchFamily="2" charset="77"/>
              </a:rPr>
              <a:t>NO ONSITE REGISTRATIONS.</a:t>
            </a:r>
          </a:p>
          <a:p>
            <a:r>
              <a:rPr lang="en-US" dirty="0">
                <a:latin typeface="Avenir Next" panose="020B0503020202020204" pitchFamily="34" charset="0"/>
              </a:rPr>
              <a:t>	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5D6DEBF-DF45-319F-7980-292E8A8EA1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97CCAF9F-647C-53C5-E5FC-ED03549C25FC}"/>
              </a:ext>
            </a:extLst>
          </p:cNvPr>
          <p:cNvSpPr txBox="1">
            <a:spLocks/>
          </p:cNvSpPr>
          <p:nvPr/>
        </p:nvSpPr>
        <p:spPr>
          <a:xfrm>
            <a:off x="450850" y="122238"/>
            <a:ext cx="10180638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F4852D"/>
                </a:solidFill>
                <a:latin typeface="Montserrat" pitchFamily="2" charset="77"/>
                <a:ea typeface="+mj-ea"/>
                <a:cs typeface="Kohinoor Devanagari" panose="02000000000000000000" pitchFamily="2" charset="77"/>
              </a:defRPr>
            </a:lvl1pPr>
          </a:lstStyle>
          <a:p>
            <a:r>
              <a:rPr lang="en-US" b="1" dirty="0"/>
              <a:t>TICKET PRICES </a:t>
            </a:r>
            <a:r>
              <a:rPr lang="en-US" dirty="0"/>
              <a:t>• EAST COAST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87DC96-7758-B53C-A2C9-29DF8B236787}"/>
              </a:ext>
            </a:extLst>
          </p:cNvPr>
          <p:cNvSpPr/>
          <p:nvPr/>
        </p:nvSpPr>
        <p:spPr>
          <a:xfrm>
            <a:off x="4585252" y="5976730"/>
            <a:ext cx="1510748" cy="58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73886-DE07-6845-032E-564F6BE3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790" y="5993033"/>
            <a:ext cx="1334495" cy="5645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F3202A-A2EF-7860-4B00-F7A167FFC278}"/>
              </a:ext>
            </a:extLst>
          </p:cNvPr>
          <p:cNvSpPr/>
          <p:nvPr/>
        </p:nvSpPr>
        <p:spPr>
          <a:xfrm>
            <a:off x="6587067" y="513644"/>
            <a:ext cx="5414433" cy="61185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31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9FB0C-F95C-EB58-53D2-1D26A4D9E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1EDC24C-885F-347E-AA5A-CE7654C0634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27171" y="845873"/>
            <a:ext cx="2651760" cy="11763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4852D"/>
                </a:solidFill>
                <a:latin typeface="Montserrat Medium" pitchFamily="2" charset="77"/>
              </a:rPr>
              <a:t>GOLD</a:t>
            </a:r>
            <a:r>
              <a:rPr lang="en-US" dirty="0">
                <a:latin typeface="Montserrat Medium" pitchFamily="2" charset="77"/>
              </a:rPr>
              <a:t> </a:t>
            </a:r>
            <a:br>
              <a:rPr lang="en-US" dirty="0"/>
            </a:br>
            <a:r>
              <a:rPr lang="en-US" dirty="0"/>
              <a:t>$7,500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5C0AA25-ADF4-EC1A-0CCA-D9E8111B476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27171" y="2115406"/>
            <a:ext cx="2651760" cy="4394086"/>
          </a:xfrm>
        </p:spPr>
        <p:txBody>
          <a:bodyPr>
            <a:noAutofit/>
          </a:bodyPr>
          <a:lstStyle/>
          <a:p>
            <a:pPr>
              <a:buClr>
                <a:srgbClr val="ED7D31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>
              <a:buClr>
                <a:srgbClr val="ED7D31"/>
              </a:buClr>
            </a:pPr>
            <a:r>
              <a:rPr lang="en-US" dirty="0"/>
              <a:t>One (1) Reserved Table </a:t>
            </a:r>
            <a:br>
              <a:rPr lang="en-US" dirty="0"/>
            </a:br>
            <a:r>
              <a:rPr lang="en-US" dirty="0"/>
              <a:t>in Sponsor’s Name at Conference</a:t>
            </a:r>
          </a:p>
          <a:p>
            <a:pPr>
              <a:buClr>
                <a:srgbClr val="ED7D31"/>
              </a:buClr>
            </a:pPr>
            <a:r>
              <a:rPr lang="en-US" dirty="0"/>
              <a:t>One (1) Roundtable During the Roundtable Session</a:t>
            </a:r>
          </a:p>
          <a:p>
            <a:pPr>
              <a:buClr>
                <a:srgbClr val="ED7D31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>
              <a:buClr>
                <a:srgbClr val="ED7D31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ED7D31"/>
              </a:buClr>
            </a:pP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26D7938-B57A-35BF-6777-5BB08CE746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51620" y="845873"/>
            <a:ext cx="2651760" cy="1176337"/>
          </a:xfrm>
        </p:spPr>
        <p:txBody>
          <a:bodyPr/>
          <a:lstStyle/>
          <a:p>
            <a:r>
              <a:rPr lang="en-US" dirty="0">
                <a:solidFill>
                  <a:srgbClr val="9178B6"/>
                </a:solidFill>
                <a:latin typeface="Montserrat Medium" pitchFamily="2" charset="77"/>
              </a:rPr>
              <a:t>SILVER</a:t>
            </a:r>
            <a:br>
              <a:rPr lang="en-US" dirty="0"/>
            </a:br>
            <a:r>
              <a:rPr lang="en-US" dirty="0"/>
              <a:t>$5,500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BAA91C3-C894-5585-DCAF-F5CF8CE4CA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51620" y="2115406"/>
            <a:ext cx="2651760" cy="4394086"/>
          </a:xfrm>
        </p:spPr>
        <p:txBody>
          <a:bodyPr>
            <a:normAutofit/>
          </a:bodyPr>
          <a:lstStyle/>
          <a:p>
            <a:pPr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One (1) </a:t>
            </a:r>
            <a:br>
              <a:rPr lang="en-US" dirty="0"/>
            </a:br>
            <a:r>
              <a:rPr lang="en-US" dirty="0"/>
              <a:t>Full Conference Pass</a:t>
            </a:r>
          </a:p>
          <a:p>
            <a:pPr>
              <a:buClr>
                <a:srgbClr val="9178B6"/>
              </a:buClr>
            </a:pPr>
            <a:r>
              <a:rPr lang="en-US" dirty="0"/>
              <a:t>One (1) Roundtable During the Roundtable Session</a:t>
            </a:r>
          </a:p>
          <a:p>
            <a:pPr>
              <a:buClr>
                <a:srgbClr val="9178B6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 marL="12700" indent="0">
              <a:buClr>
                <a:srgbClr val="9178B6"/>
              </a:buClr>
              <a:buNone/>
            </a:pP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5DE064C-420D-4388-0F8E-89CAAF872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905" y="2115406"/>
            <a:ext cx="2714770" cy="4394086"/>
          </a:xfrm>
        </p:spPr>
        <p:txBody>
          <a:bodyPr>
            <a:normAutofit/>
          </a:bodyPr>
          <a:lstStyle/>
          <a:p>
            <a:pPr>
              <a:buClr>
                <a:srgbClr val="0085BC"/>
              </a:buClr>
            </a:pPr>
            <a:r>
              <a:rPr lang="en-US" dirty="0">
                <a:latin typeface="Montserrat Medium" pitchFamily="2" charset="77"/>
              </a:rPr>
              <a:t>Four (4)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>
              <a:buClr>
                <a:srgbClr val="0085BC"/>
              </a:buClr>
            </a:pPr>
            <a:r>
              <a:rPr lang="en-US" dirty="0"/>
              <a:t>One (1) Reserved Table </a:t>
            </a:r>
            <a:br>
              <a:rPr lang="en-US" dirty="0"/>
            </a:br>
            <a:r>
              <a:rPr lang="en-US" dirty="0"/>
              <a:t>in Sponsor’s Name at Conference</a:t>
            </a:r>
          </a:p>
          <a:p>
            <a:pPr>
              <a:buClr>
                <a:srgbClr val="0085BC"/>
              </a:buClr>
            </a:pPr>
            <a:r>
              <a:rPr lang="en-US" dirty="0"/>
              <a:t>One (1) Roundtable During </a:t>
            </a:r>
            <a:br>
              <a:rPr lang="en-US" dirty="0"/>
            </a:br>
            <a:r>
              <a:rPr lang="en-US" dirty="0"/>
              <a:t>the Roundtable Session</a:t>
            </a:r>
          </a:p>
          <a:p>
            <a:pPr>
              <a:buClr>
                <a:srgbClr val="0085BC"/>
              </a:buClr>
            </a:pPr>
            <a:r>
              <a:rPr lang="en-US" dirty="0"/>
              <a:t>Special Signage Recognition During Breakfast</a:t>
            </a:r>
          </a:p>
          <a:p>
            <a:pPr>
              <a:buClr>
                <a:srgbClr val="0085BC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>
              <a:buClr>
                <a:srgbClr val="0085BC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0085BC"/>
              </a:buClr>
            </a:pPr>
            <a:r>
              <a:rPr lang="en-US" dirty="0"/>
              <a:t>List of Conference Attendees**</a:t>
            </a:r>
          </a:p>
          <a:p>
            <a:pPr>
              <a:buClr>
                <a:srgbClr val="0085BC"/>
              </a:buClr>
            </a:pPr>
            <a:endParaRPr lang="en-US" dirty="0"/>
          </a:p>
        </p:txBody>
      </p:sp>
      <p:sp>
        <p:nvSpPr>
          <p:cNvPr id="64" name="Title 63">
            <a:extLst>
              <a:ext uri="{FF2B5EF4-FFF2-40B4-BE49-F238E27FC236}">
                <a16:creationId xmlns:a16="http://schemas.microsoft.com/office/drawing/2014/main" id="{F95AF7D7-2A22-8621-C630-7609F382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7" y="122832"/>
            <a:ext cx="10181230" cy="532263"/>
          </a:xfrm>
        </p:spPr>
        <p:txBody>
          <a:bodyPr/>
          <a:lstStyle/>
          <a:p>
            <a:r>
              <a:rPr lang="en-US" dirty="0"/>
              <a:t>EAST COAST </a:t>
            </a:r>
            <a:r>
              <a:rPr lang="en-US" b="1" dirty="0">
                <a:solidFill>
                  <a:srgbClr val="0085BC"/>
                </a:solidFill>
              </a:rPr>
              <a:t>CORPORATE</a:t>
            </a:r>
            <a:r>
              <a:rPr lang="en-US" b="1" dirty="0"/>
              <a:t> </a:t>
            </a:r>
            <a:r>
              <a:rPr lang="en-US" dirty="0"/>
              <a:t>SPONSORSHIPS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BD1F0-998A-4773-A2C8-071A047978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9431" y="845873"/>
            <a:ext cx="2651760" cy="1176337"/>
          </a:xfrm>
        </p:spPr>
        <p:txBody>
          <a:bodyPr/>
          <a:lstStyle/>
          <a:p>
            <a:r>
              <a:rPr lang="en-US" dirty="0">
                <a:solidFill>
                  <a:srgbClr val="0085BC"/>
                </a:solidFill>
                <a:latin typeface="Montserrat Medium" pitchFamily="2" charset="77"/>
              </a:rPr>
              <a:t>PLATINUM</a:t>
            </a:r>
            <a:r>
              <a:rPr lang="en-US" dirty="0">
                <a:solidFill>
                  <a:srgbClr val="0085BC"/>
                </a:solidFill>
              </a:rPr>
              <a:t> </a:t>
            </a:r>
            <a:br>
              <a:rPr lang="en-US" dirty="0">
                <a:solidFill>
                  <a:srgbClr val="0085BC"/>
                </a:solidFill>
              </a:rPr>
            </a:br>
            <a:r>
              <a:rPr lang="en-US" dirty="0"/>
              <a:t>$15,000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08B8F5-19F5-267B-57A7-D28A348C5B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18301" y="845873"/>
            <a:ext cx="2651760" cy="1176337"/>
          </a:xfrm>
        </p:spPr>
        <p:txBody>
          <a:bodyPr/>
          <a:lstStyle/>
          <a:p>
            <a:r>
              <a:rPr lang="en-US" dirty="0">
                <a:solidFill>
                  <a:srgbClr val="65BF4A"/>
                </a:solidFill>
                <a:latin typeface="Montserrat Medium" pitchFamily="2" charset="77"/>
              </a:rPr>
              <a:t>DIAMOND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$10,000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5F92D0B-8392-2C68-BABC-45663D47882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08775" y="2115406"/>
            <a:ext cx="2701499" cy="4394086"/>
          </a:xfrm>
        </p:spPr>
        <p:txBody>
          <a:bodyPr>
            <a:normAutofit/>
          </a:bodyPr>
          <a:lstStyle/>
          <a:p>
            <a:pPr>
              <a:buClr>
                <a:srgbClr val="65BF4A"/>
              </a:buClr>
            </a:pPr>
            <a:r>
              <a:rPr lang="en-US" dirty="0">
                <a:latin typeface="Montserrat Medium" pitchFamily="2" charset="77"/>
              </a:rPr>
              <a:t>Three (3)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>
              <a:buClr>
                <a:srgbClr val="65BF4A"/>
              </a:buClr>
            </a:pPr>
            <a:r>
              <a:rPr lang="en-US" dirty="0"/>
              <a:t>One (1) Reserved Table </a:t>
            </a:r>
            <a:br>
              <a:rPr lang="en-US" dirty="0"/>
            </a:br>
            <a:r>
              <a:rPr lang="en-US" dirty="0"/>
              <a:t>in Sponsor’s Name at Conference</a:t>
            </a:r>
          </a:p>
          <a:p>
            <a:pPr>
              <a:buClr>
                <a:srgbClr val="65BF4A"/>
              </a:buClr>
            </a:pPr>
            <a:r>
              <a:rPr lang="en-US" dirty="0"/>
              <a:t>One (1) Roundtable During </a:t>
            </a:r>
            <a:br>
              <a:rPr lang="en-US" dirty="0"/>
            </a:br>
            <a:r>
              <a:rPr lang="en-US" dirty="0"/>
              <a:t>the Roundtable Session</a:t>
            </a:r>
          </a:p>
          <a:p>
            <a:pPr>
              <a:buClr>
                <a:srgbClr val="65BF4A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>
              <a:buClr>
                <a:srgbClr val="65BF4A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65BF4A"/>
              </a:buClr>
            </a:pPr>
            <a:r>
              <a:rPr lang="en-US" dirty="0"/>
              <a:t>List of Conference Attendees**</a:t>
            </a:r>
          </a:p>
          <a:p>
            <a:pPr>
              <a:buClr>
                <a:srgbClr val="65BF4A"/>
              </a:buClr>
            </a:pPr>
            <a:endParaRPr lang="en-US" dirty="0"/>
          </a:p>
          <a:p>
            <a:pPr marL="12700" indent="0">
              <a:buClr>
                <a:srgbClr val="65BF4A"/>
              </a:buClr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94AD60-3438-4773-CC05-97B57859A808}"/>
              </a:ext>
            </a:extLst>
          </p:cNvPr>
          <p:cNvSpPr txBox="1"/>
          <p:nvPr/>
        </p:nvSpPr>
        <p:spPr>
          <a:xfrm>
            <a:off x="342900" y="6423377"/>
            <a:ext cx="11295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** Attendee list is shared post conference. Email addresses are not included.</a:t>
            </a:r>
          </a:p>
          <a:p>
            <a:endParaRPr lang="en-US" sz="1000" dirty="0">
              <a:latin typeface="Avenir Next" panose="020B05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6D783-D63B-FA18-F253-DF598E6A40F2}"/>
              </a:ext>
            </a:extLst>
          </p:cNvPr>
          <p:cNvSpPr txBox="1"/>
          <p:nvPr/>
        </p:nvSpPr>
        <p:spPr>
          <a:xfrm>
            <a:off x="2452914" y="734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EBF7F-7955-BAC3-2A35-89E57241A93C}"/>
              </a:ext>
            </a:extLst>
          </p:cNvPr>
          <p:cNvSpPr txBox="1"/>
          <p:nvPr/>
        </p:nvSpPr>
        <p:spPr>
          <a:xfrm>
            <a:off x="1246905" y="826914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CORPORATE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63BC2-38FC-562E-5D89-5FE3A80F847D}"/>
              </a:ext>
            </a:extLst>
          </p:cNvPr>
          <p:cNvSpPr txBox="1"/>
          <p:nvPr/>
        </p:nvSpPr>
        <p:spPr>
          <a:xfrm>
            <a:off x="4138550" y="826914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CORPORATE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7D8BF-6BAE-D50D-344F-85685AC308F7}"/>
              </a:ext>
            </a:extLst>
          </p:cNvPr>
          <p:cNvSpPr txBox="1"/>
          <p:nvPr/>
        </p:nvSpPr>
        <p:spPr>
          <a:xfrm>
            <a:off x="7034150" y="826914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CORPORATE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CA427-65F6-EA8F-A4CC-B30CC32B437D}"/>
              </a:ext>
            </a:extLst>
          </p:cNvPr>
          <p:cNvSpPr txBox="1"/>
          <p:nvPr/>
        </p:nvSpPr>
        <p:spPr>
          <a:xfrm>
            <a:off x="9970325" y="826914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CORPORATE</a:t>
            </a:r>
          </a:p>
        </p:txBody>
      </p:sp>
    </p:spTree>
    <p:extLst>
      <p:ext uri="{BB962C8B-B14F-4D97-AF65-F5344CB8AC3E}">
        <p14:creationId xmlns:p14="http://schemas.microsoft.com/office/powerpoint/2010/main" val="4254468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1881F56-D1D5-307A-5501-8B1539684E9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6600" y="834584"/>
            <a:ext cx="2747128" cy="1176337"/>
          </a:xfrm>
        </p:spPr>
        <p:txBody>
          <a:bodyPr/>
          <a:lstStyle/>
          <a:p>
            <a:r>
              <a:rPr lang="en-US" sz="2400" dirty="0">
                <a:solidFill>
                  <a:srgbClr val="65BF4A"/>
                </a:solidFill>
                <a:latin typeface="Montserrat Medium" pitchFamily="2" charset="77"/>
              </a:rPr>
              <a:t>FRONTRUNNER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$6,500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4DC7F5DB-EC15-7C28-4BF3-3F189924C7C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16265" y="2115406"/>
            <a:ext cx="2651760" cy="4394086"/>
          </a:xfrm>
        </p:spPr>
        <p:txBody>
          <a:bodyPr/>
          <a:lstStyle/>
          <a:p>
            <a:pPr>
              <a:buClr>
                <a:srgbClr val="65BF4A"/>
              </a:buClr>
            </a:pPr>
            <a:r>
              <a:rPr lang="en-US" dirty="0">
                <a:latin typeface="Montserrat Medium" pitchFamily="2" charset="77"/>
              </a:rPr>
              <a:t>Three (3)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>
              <a:buClr>
                <a:srgbClr val="65BF4A"/>
              </a:buClr>
            </a:pPr>
            <a:r>
              <a:rPr lang="en-US" dirty="0"/>
              <a:t>Signage Recognition During Luncheon</a:t>
            </a:r>
          </a:p>
          <a:p>
            <a:pPr>
              <a:buClr>
                <a:srgbClr val="65BF4A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>
              <a:buClr>
                <a:srgbClr val="65BF4A"/>
              </a:buClr>
            </a:pPr>
            <a:r>
              <a:rPr lang="en-US" dirty="0"/>
              <a:t>Retractable Company Banner Displayed at the Event*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FC0AEDB-80F4-ED24-9CC0-EE5C64334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51620" y="834584"/>
            <a:ext cx="2651760" cy="11763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178B6"/>
                </a:solidFill>
                <a:latin typeface="Montserrat Medium" pitchFamily="2" charset="77"/>
              </a:rPr>
              <a:t>PIONEER</a:t>
            </a:r>
            <a:br>
              <a:rPr lang="en-US" dirty="0">
                <a:solidFill>
                  <a:srgbClr val="9178B6"/>
                </a:solidFill>
                <a:latin typeface="Montserrat Medium" pitchFamily="2" charset="77"/>
              </a:rPr>
            </a:br>
            <a:r>
              <a:rPr lang="en-US" dirty="0"/>
              <a:t>$3,700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FCF3-8504-1371-E220-2A673DD25DD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51620" y="2115406"/>
            <a:ext cx="2651760" cy="4394086"/>
          </a:xfrm>
        </p:spPr>
        <p:txBody>
          <a:bodyPr/>
          <a:lstStyle/>
          <a:p>
            <a:pPr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One (1) </a:t>
            </a:r>
            <a:br>
              <a:rPr lang="en-US" dirty="0"/>
            </a:br>
            <a:r>
              <a:rPr lang="en-US" dirty="0"/>
              <a:t>Full Conference Pass</a:t>
            </a:r>
          </a:p>
          <a:p>
            <a:pPr>
              <a:buClr>
                <a:srgbClr val="9178B6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A692419-A02E-FD00-6AEF-BCE355A7AF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430" y="2115406"/>
            <a:ext cx="2714770" cy="4394086"/>
          </a:xfrm>
        </p:spPr>
        <p:txBody>
          <a:bodyPr/>
          <a:lstStyle/>
          <a:p>
            <a:pPr>
              <a:buClr>
                <a:srgbClr val="0085BC"/>
              </a:buClr>
            </a:pPr>
            <a:r>
              <a:rPr lang="en-US" dirty="0">
                <a:latin typeface="Montserrat Medium" pitchFamily="2" charset="77"/>
              </a:rPr>
              <a:t>Three (3)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>
              <a:buClr>
                <a:srgbClr val="0085BC"/>
              </a:buClr>
            </a:pPr>
            <a:r>
              <a:rPr lang="en-US" dirty="0"/>
              <a:t>One Hour Virtual Meeting with Available Corporate Company</a:t>
            </a:r>
          </a:p>
          <a:p>
            <a:pPr>
              <a:buClr>
                <a:srgbClr val="0085BC"/>
              </a:buClr>
            </a:pPr>
            <a:r>
              <a:rPr lang="en-US" dirty="0"/>
              <a:t>Signage Recognition at Refreshment Breaks</a:t>
            </a:r>
          </a:p>
          <a:p>
            <a:pPr>
              <a:buClr>
                <a:srgbClr val="0085BC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>
              <a:buClr>
                <a:srgbClr val="0085BC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0085BC"/>
              </a:buClr>
            </a:pPr>
            <a:r>
              <a:rPr lang="en-US" dirty="0"/>
              <a:t>List of Conference Attendees**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FA34DD2-1002-255A-A407-D22824CA87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9431" y="834584"/>
            <a:ext cx="2651760" cy="1176337"/>
          </a:xfrm>
        </p:spPr>
        <p:txBody>
          <a:bodyPr/>
          <a:lstStyle/>
          <a:p>
            <a:r>
              <a:rPr lang="en-US" sz="2400" dirty="0">
                <a:solidFill>
                  <a:srgbClr val="0085BC"/>
                </a:solidFill>
                <a:latin typeface="Montserrat Medium" pitchFamily="2" charset="77"/>
              </a:rPr>
              <a:t>TRAILBLAZER</a:t>
            </a:r>
            <a:br>
              <a:rPr lang="en-US" dirty="0">
                <a:solidFill>
                  <a:srgbClr val="9178B6"/>
                </a:solidFill>
              </a:rPr>
            </a:br>
            <a:r>
              <a:rPr lang="en-US" dirty="0"/>
              <a:t>$7,500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3B6154B-B523-C9C4-213D-967493A909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17920" y="834584"/>
            <a:ext cx="2651760" cy="1176337"/>
          </a:xfrm>
        </p:spPr>
        <p:txBody>
          <a:bodyPr/>
          <a:lstStyle/>
          <a:p>
            <a:r>
              <a:rPr lang="en-US" sz="2400" dirty="0">
                <a:solidFill>
                  <a:srgbClr val="ED7D31"/>
                </a:solidFill>
                <a:latin typeface="Montserrat Medium" pitchFamily="2" charset="77"/>
              </a:rPr>
              <a:t>INNOVATOR</a:t>
            </a:r>
            <a:br>
              <a:rPr lang="en-US" dirty="0">
                <a:solidFill>
                  <a:srgbClr val="9178B6"/>
                </a:solidFill>
              </a:rPr>
            </a:br>
            <a:r>
              <a:rPr lang="en-US" dirty="0"/>
              <a:t>$5,500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076599F-3BEC-DD52-701A-2732957CE1B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17920" y="2115406"/>
            <a:ext cx="2651760" cy="4394086"/>
          </a:xfrm>
        </p:spPr>
        <p:txBody>
          <a:bodyPr/>
          <a:lstStyle/>
          <a:p>
            <a:pPr>
              <a:buClr>
                <a:srgbClr val="ED7D31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>
              <a:buClr>
                <a:srgbClr val="ED7D31"/>
              </a:buClr>
            </a:pPr>
            <a:r>
              <a:rPr lang="en-US" dirty="0"/>
              <a:t>Signage Recognition During Luncheon</a:t>
            </a:r>
          </a:p>
          <a:p>
            <a:pPr>
              <a:buClr>
                <a:srgbClr val="ED7D31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>
              <a:buClr>
                <a:srgbClr val="ED7D31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ED7D31"/>
              </a:buClr>
            </a:pPr>
            <a:endParaRPr lang="en-US" dirty="0">
              <a:solidFill>
                <a:srgbClr val="ED7D31"/>
              </a:solidFill>
            </a:endParaRPr>
          </a:p>
          <a:p>
            <a:pPr>
              <a:buClr>
                <a:srgbClr val="ED7D31"/>
              </a:buClr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B9A7FF-3FBA-002B-24F3-F3C68E70D2E7}"/>
              </a:ext>
            </a:extLst>
          </p:cNvPr>
          <p:cNvSpPr txBox="1"/>
          <p:nvPr/>
        </p:nvSpPr>
        <p:spPr>
          <a:xfrm>
            <a:off x="342900" y="6423377"/>
            <a:ext cx="11295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** Attendee list is shared post conference. Email addresses are not included.</a:t>
            </a:r>
          </a:p>
          <a:p>
            <a:endParaRPr lang="en-US" sz="1000" dirty="0"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AB3CE-0AA9-0E40-1692-4D395FF9ACAE}"/>
              </a:ext>
            </a:extLst>
          </p:cNvPr>
          <p:cNvSpPr txBox="1"/>
          <p:nvPr/>
        </p:nvSpPr>
        <p:spPr>
          <a:xfrm>
            <a:off x="1341905" y="826914"/>
            <a:ext cx="840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SUPPLIER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EF1CD-971B-A3D0-1686-2F1D466AF325}"/>
              </a:ext>
            </a:extLst>
          </p:cNvPr>
          <p:cNvSpPr txBox="1"/>
          <p:nvPr/>
        </p:nvSpPr>
        <p:spPr>
          <a:xfrm>
            <a:off x="4233550" y="826914"/>
            <a:ext cx="840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SUPPLIER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3CC49-9B2D-5781-20CD-5B9E7B42FF6A}"/>
              </a:ext>
            </a:extLst>
          </p:cNvPr>
          <p:cNvSpPr txBox="1"/>
          <p:nvPr/>
        </p:nvSpPr>
        <p:spPr>
          <a:xfrm>
            <a:off x="7141027" y="826914"/>
            <a:ext cx="840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SUPPLIER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9B905-D54D-34F2-294B-2949D163BC4A}"/>
              </a:ext>
            </a:extLst>
          </p:cNvPr>
          <p:cNvSpPr txBox="1"/>
          <p:nvPr/>
        </p:nvSpPr>
        <p:spPr>
          <a:xfrm>
            <a:off x="10065325" y="826914"/>
            <a:ext cx="840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ontserrat" pitchFamily="2" charset="77"/>
              </a:rPr>
              <a:t>SUPPLIER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D3720A-A5DF-48BF-1FAC-2305C2E47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COAST </a:t>
            </a:r>
            <a:r>
              <a:rPr lang="en-US" b="1" dirty="0">
                <a:solidFill>
                  <a:srgbClr val="9178B6"/>
                </a:solidFill>
              </a:rPr>
              <a:t>SUPPLIER</a:t>
            </a:r>
            <a:r>
              <a:rPr lang="en-US" dirty="0"/>
              <a:t> SPONSORSHIPS</a:t>
            </a:r>
          </a:p>
        </p:txBody>
      </p:sp>
    </p:spTree>
    <p:extLst>
      <p:ext uri="{BB962C8B-B14F-4D97-AF65-F5344CB8AC3E}">
        <p14:creationId xmlns:p14="http://schemas.microsoft.com/office/powerpoint/2010/main" val="147411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C0C9B9D-6A7A-EC74-BC26-6E6ACF5933F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200" y="1187736"/>
            <a:ext cx="2647950" cy="2387600"/>
          </a:xfrm>
          <a:ln>
            <a:solidFill>
              <a:srgbClr val="0085BC"/>
            </a:solidFill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ED2BE9-A37F-7205-1311-2D9C3DEA77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384" y="3655496"/>
            <a:ext cx="2651760" cy="2478024"/>
          </a:xfrm>
        </p:spPr>
        <p:txBody>
          <a:bodyPr>
            <a:no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2 AVAILABLE • $8,000</a:t>
            </a:r>
          </a:p>
          <a:p>
            <a:pPr>
              <a:lnSpc>
                <a:spcPts val="1320"/>
              </a:lnSpc>
              <a:spcBef>
                <a:spcPts val="400"/>
              </a:spcBef>
              <a:buClr>
                <a:srgbClr val="9178B6"/>
              </a:buClr>
            </a:pPr>
            <a:r>
              <a:rPr lang="en-US" sz="1400" dirty="0">
                <a:solidFill>
                  <a:srgbClr val="ED7D31"/>
                </a:solidFill>
                <a:latin typeface="Montserrat Medium" pitchFamily="2" charset="77"/>
                <a:cs typeface="Calibri" panose="020F0502020204030204" pitchFamily="34" charset="0"/>
              </a:rPr>
              <a:t>Sponsor 100 Drink Tickets </a:t>
            </a:r>
            <a:br>
              <a:rPr lang="en-US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solidFill>
                  <a:srgbClr val="ED7D31"/>
                </a:solidFill>
                <a:cs typeface="Calibri" panose="020F0502020204030204" pitchFamily="34" charset="0"/>
              </a:rPr>
              <a:t>at the Wednesday Networking</a:t>
            </a:r>
            <a:br>
              <a:rPr lang="en-US" sz="1400" dirty="0">
                <a:latin typeface="Avenir Next Condensed" panose="020B0506020202020204" pitchFamily="34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(</a:t>
            </a:r>
            <a:r>
              <a:rPr lang="en-US" sz="900" dirty="0" err="1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Addt’l</a:t>
            </a:r>
            <a:r>
              <a:rPr lang="en-US" sz="900" dirty="0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 tickets available at </a:t>
            </a:r>
            <a:r>
              <a:rPr lang="en-US" sz="900" dirty="0" err="1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addt’l</a:t>
            </a:r>
            <a:r>
              <a:rPr lang="en-US" sz="900" dirty="0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 cost)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 Signage at Dinner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F5CD48-1F95-AA06-85A5-1C802340A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0989" y="3655496"/>
            <a:ext cx="2651760" cy="2478604"/>
          </a:xfrm>
        </p:spPr>
        <p:txBody>
          <a:bodyPr>
            <a:norm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$6,000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 Signage at Dinner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Supply a Promotional Marketing Item for Attendees </a:t>
            </a:r>
            <a:br>
              <a:rPr lang="en-US" dirty="0"/>
            </a:br>
            <a:r>
              <a:rPr lang="en-US" sz="1100" dirty="0"/>
              <a:t>(DA4S must PRE-approve item)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 lvl="4">
              <a:buClr>
                <a:srgbClr val="9178B6"/>
              </a:buClr>
            </a:pPr>
            <a:endParaRPr lang="en-US" dirty="0"/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615B904-583C-DB03-D5CB-FD70A7BF5F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2899" y="916150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DRINK TICKETS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5C339B-D12F-7F7C-BD4D-0C9CE8C52F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01999" y="916150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ENTERTAINMENT</a:t>
            </a:r>
          </a:p>
          <a:p>
            <a:endParaRPr lang="en-US" dirty="0">
              <a:latin typeface="Montserrat SemiBold" pitchFamily="2" charset="77"/>
            </a:endParaRPr>
          </a:p>
        </p:txBody>
      </p:sp>
      <p:sp>
        <p:nvSpPr>
          <p:cNvPr id="253" name="Title 252">
            <a:extLst>
              <a:ext uri="{FF2B5EF4-FFF2-40B4-BE49-F238E27FC236}">
                <a16:creationId xmlns:a16="http://schemas.microsoft.com/office/drawing/2014/main" id="{673E9959-7056-EEF4-B32B-C2651178B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7" y="122832"/>
            <a:ext cx="10181230" cy="532263"/>
          </a:xfrm>
        </p:spPr>
        <p:txBody>
          <a:bodyPr/>
          <a:lstStyle/>
          <a:p>
            <a:r>
              <a:rPr lang="en-US" b="1" dirty="0"/>
              <a:t>SPECIALTY</a:t>
            </a:r>
            <a:r>
              <a:rPr lang="en-US" dirty="0"/>
              <a:t> SPONSORSHIP OPTIONS – </a:t>
            </a:r>
            <a:r>
              <a:rPr lang="en-US" dirty="0">
                <a:solidFill>
                  <a:srgbClr val="0085BC"/>
                </a:solidFill>
              </a:rPr>
              <a:t>WEDNESDAY NIGHT</a:t>
            </a:r>
          </a:p>
        </p:txBody>
      </p:sp>
      <p:pic>
        <p:nvPicPr>
          <p:cNvPr id="263" name="Picture Placeholder 262">
            <a:extLst>
              <a:ext uri="{FF2B5EF4-FFF2-40B4-BE49-F238E27FC236}">
                <a16:creationId xmlns:a16="http://schemas.microsoft.com/office/drawing/2014/main" id="{AB570E48-E917-374C-7165-1503843005E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84" y="1187736"/>
            <a:ext cx="2647950" cy="2387600"/>
          </a:xfrm>
          <a:ln>
            <a:solidFill>
              <a:srgbClr val="0085BC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DD00-000E-20C8-D168-039BB1DE7C9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1099" y="916150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FOOD STATIONS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15A84-30F3-A271-0C71-9CDDABE9A2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20199" y="916150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PHOTO BOOTH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B40D5D-8650-DD79-45A1-47B20D26DF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8400" y="3655496"/>
            <a:ext cx="2651760" cy="2478604"/>
          </a:xfrm>
        </p:spPr>
        <p:txBody>
          <a:bodyPr>
            <a:no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PER STATION • $6,000</a:t>
            </a:r>
          </a:p>
          <a:p>
            <a:pPr>
              <a:spcBef>
                <a:spcPts val="400"/>
              </a:spcBef>
              <a:buClr>
                <a:srgbClr val="9178B6"/>
              </a:buClr>
            </a:pPr>
            <a:r>
              <a:rPr lang="en-US" sz="1400" b="1" dirty="0">
                <a:solidFill>
                  <a:srgbClr val="ED7D31"/>
                </a:solidFill>
                <a:latin typeface="Montserrat SemiBold" pitchFamily="2" charset="77"/>
              </a:rPr>
              <a:t>SPONSOR YOUR FAVORITE FOOD STATION!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Recognition Signage on </a:t>
            </a:r>
            <a:br>
              <a:rPr lang="en-US" dirty="0"/>
            </a:br>
            <a:r>
              <a:rPr lang="en-US" dirty="0"/>
              <a:t>Food Stations &amp; Tables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Supply a Promotional Marketing Item for Attendees </a:t>
            </a:r>
            <a:br>
              <a:rPr lang="en-US" dirty="0"/>
            </a:br>
            <a:r>
              <a:rPr lang="en-US" sz="1100" dirty="0"/>
              <a:t>(DA4S must PRE-approve item)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9178B6"/>
              </a:buClr>
            </a:pPr>
            <a:endParaRPr lang="en-US" dirty="0"/>
          </a:p>
        </p:txBody>
      </p: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F02A09D6-B67B-7B15-72BD-EC2048985B9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0989" y="1187736"/>
            <a:ext cx="2647950" cy="2387600"/>
          </a:xfrm>
          <a:ln>
            <a:solidFill>
              <a:srgbClr val="0085BC"/>
            </a:solidFill>
          </a:ln>
        </p:spPr>
      </p:pic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A09C94A4-7B29-17E9-4515-36DDA61234B5}"/>
              </a:ext>
            </a:extLst>
          </p:cNvPr>
          <p:cNvSpPr txBox="1">
            <a:spLocks/>
          </p:cNvSpPr>
          <p:nvPr/>
        </p:nvSpPr>
        <p:spPr>
          <a:xfrm>
            <a:off x="9220200" y="3655496"/>
            <a:ext cx="2651760" cy="2478604"/>
          </a:xfrm>
          <a:prstGeom prst="rect">
            <a:avLst/>
          </a:prstGeom>
          <a:ln>
            <a:solidFill>
              <a:srgbClr val="0085B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85BC"/>
                </a:solidFill>
                <a:latin typeface="Montserrat" pitchFamily="2" charset="77"/>
                <a:ea typeface="+mn-ea"/>
                <a:cs typeface="+mn-cs"/>
              </a:defRPr>
            </a:lvl1pPr>
            <a:lvl2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174625" indent="-1651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4E9A"/>
              </a:buClr>
              <a:buSzPct val="115000"/>
              <a:buFont typeface="Courier New" panose="02070309020205020404" pitchFamily="49" charset="0"/>
              <a:buChar char="o"/>
              <a:tabLst/>
              <a:defRPr sz="12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$6,000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 Signage at Dinner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 lvl="4">
              <a:buClr>
                <a:srgbClr val="9178B6"/>
              </a:buClr>
            </a:pPr>
            <a:endParaRPr lang="en-US" dirty="0"/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44E1C5-BD33-E081-98E1-B253C1BA18AD}"/>
              </a:ext>
            </a:extLst>
          </p:cNvPr>
          <p:cNvSpPr/>
          <p:nvPr/>
        </p:nvSpPr>
        <p:spPr>
          <a:xfrm>
            <a:off x="342900" y="638937"/>
            <a:ext cx="11506200" cy="2571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5BF4A"/>
              </a:solidFill>
            </a:endParaRPr>
          </a:p>
        </p:txBody>
      </p:sp>
      <p:sp>
        <p:nvSpPr>
          <p:cNvPr id="35" name="Text Placeholder 162">
            <a:extLst>
              <a:ext uri="{FF2B5EF4-FFF2-40B4-BE49-F238E27FC236}">
                <a16:creationId xmlns:a16="http://schemas.microsoft.com/office/drawing/2014/main" id="{6512C1EC-BFC4-988C-19D2-691184D7E3B3}"/>
              </a:ext>
            </a:extLst>
          </p:cNvPr>
          <p:cNvSpPr txBox="1">
            <a:spLocks/>
          </p:cNvSpPr>
          <p:nvPr/>
        </p:nvSpPr>
        <p:spPr>
          <a:xfrm>
            <a:off x="1038225" y="648843"/>
            <a:ext cx="10106025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20"/>
              </a:lnSpc>
            </a:pPr>
            <a:r>
              <a:rPr lang="en-US" dirty="0">
                <a:solidFill>
                  <a:schemeClr val="bg1"/>
                </a:solidFill>
                <a:latin typeface="Montserrat SemiBold" pitchFamily="2" charset="77"/>
              </a:rPr>
              <a:t>NETWORKING DINNER</a:t>
            </a:r>
          </a:p>
        </p:txBody>
      </p:sp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68AE54D6-0BEB-F385-DB0B-CF6EF12138FC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1181099"/>
            <a:ext cx="1333500" cy="1190625"/>
          </a:xfrm>
          <a:ln>
            <a:solidFill>
              <a:srgbClr val="0085BC"/>
            </a:solidFill>
          </a:ln>
        </p:spPr>
      </p:pic>
      <p:pic>
        <p:nvPicPr>
          <p:cNvPr id="2" name="Picture Placeholder 39">
            <a:extLst>
              <a:ext uri="{FF2B5EF4-FFF2-40B4-BE49-F238E27FC236}">
                <a16:creationId xmlns:a16="http://schemas.microsoft.com/office/drawing/2014/main" id="{4BD79011-AE65-080C-985C-28006002D4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0950" y="1181099"/>
            <a:ext cx="1333500" cy="1190625"/>
          </a:xfrm>
          <a:prstGeom prst="rect">
            <a:avLst/>
          </a:prstGeom>
          <a:ln>
            <a:solidFill>
              <a:srgbClr val="0085BC"/>
            </a:solidFill>
          </a:ln>
        </p:spPr>
      </p:pic>
      <p:pic>
        <p:nvPicPr>
          <p:cNvPr id="4" name="Picture Placeholder 39">
            <a:extLst>
              <a:ext uri="{FF2B5EF4-FFF2-40B4-BE49-F238E27FC236}">
                <a16:creationId xmlns:a16="http://schemas.microsoft.com/office/drawing/2014/main" id="{3EAA29AD-7108-BF6C-038B-E11877CE12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2"/>
          <a:stretch/>
        </p:blipFill>
        <p:spPr>
          <a:xfrm>
            <a:off x="7600950" y="2390775"/>
            <a:ext cx="1333500" cy="1190625"/>
          </a:xfrm>
          <a:prstGeom prst="rect">
            <a:avLst/>
          </a:prstGeom>
          <a:ln>
            <a:solidFill>
              <a:srgbClr val="0085BC"/>
            </a:solidFill>
          </a:ln>
        </p:spPr>
      </p:pic>
      <p:pic>
        <p:nvPicPr>
          <p:cNvPr id="6" name="Picture Placeholder 39">
            <a:extLst>
              <a:ext uri="{FF2B5EF4-FFF2-40B4-BE49-F238E27FC236}">
                <a16:creationId xmlns:a16="http://schemas.microsoft.com/office/drawing/2014/main" id="{554F9FE3-82C0-1794-678C-15379A857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2390775"/>
            <a:ext cx="1333500" cy="1190625"/>
          </a:xfrm>
          <a:prstGeom prst="rect">
            <a:avLst/>
          </a:prstGeom>
          <a:ln>
            <a:solidFill>
              <a:srgbClr val="0085BC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4019C-2DE4-9FAD-71F9-F35243DDB61A}"/>
              </a:ext>
            </a:extLst>
          </p:cNvPr>
          <p:cNvSpPr txBox="1"/>
          <p:nvPr/>
        </p:nvSpPr>
        <p:spPr>
          <a:xfrm>
            <a:off x="342900" y="6566252"/>
            <a:ext cx="11295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0B9C95C3-5DC5-2B3E-E52A-FEB3EDD6898E}"/>
              </a:ext>
            </a:extLst>
          </p:cNvPr>
          <p:cNvSpPr/>
          <p:nvPr/>
        </p:nvSpPr>
        <p:spPr>
          <a:xfrm rot="10800000">
            <a:off x="1482692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58CFD097-BFCD-2E9B-FC3C-1582AC6290B0}"/>
              </a:ext>
            </a:extLst>
          </p:cNvPr>
          <p:cNvSpPr/>
          <p:nvPr/>
        </p:nvSpPr>
        <p:spPr>
          <a:xfrm rot="10800000">
            <a:off x="4419600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E1E3DA-EDA7-20E5-836D-A200DC62CA49}"/>
              </a:ext>
            </a:extLst>
          </p:cNvPr>
          <p:cNvSpPr/>
          <p:nvPr/>
        </p:nvSpPr>
        <p:spPr>
          <a:xfrm rot="10800000">
            <a:off x="7391400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C5A1208-7F1F-594E-ACD7-6D0769BCC037}"/>
              </a:ext>
            </a:extLst>
          </p:cNvPr>
          <p:cNvSpPr/>
          <p:nvPr/>
        </p:nvSpPr>
        <p:spPr>
          <a:xfrm rot="10800000">
            <a:off x="10360152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6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39146-E758-00D5-8B80-080D94F59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AFF2F7A-7AB4-A3D5-6173-74CEF57098A2}"/>
              </a:ext>
            </a:extLst>
          </p:cNvPr>
          <p:cNvSpPr/>
          <p:nvPr/>
        </p:nvSpPr>
        <p:spPr>
          <a:xfrm>
            <a:off x="342900" y="638937"/>
            <a:ext cx="5753100" cy="257175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5BF4A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E1D518A-F0F0-8B3F-436D-7142596E82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0989" y="3657600"/>
            <a:ext cx="2651760" cy="2478604"/>
          </a:xfrm>
        </p:spPr>
        <p:txBody>
          <a:bodyPr>
            <a:norm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$6,000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 Signage at Dinner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Supply a Promotional Marketing Item for Attendees </a:t>
            </a:r>
            <a:br>
              <a:rPr lang="en-US" dirty="0"/>
            </a:br>
            <a:r>
              <a:rPr lang="en-US" sz="1100" dirty="0"/>
              <a:t>(DA4S must PRE-approve item)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 lvl="4" algn="l">
              <a:buClr>
                <a:srgbClr val="9178B6"/>
              </a:buClr>
            </a:pPr>
            <a:endParaRPr lang="en-US" dirty="0"/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E938E-33C0-EED6-498C-C94D2D0C10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20200" y="3657600"/>
            <a:ext cx="2651760" cy="2478604"/>
          </a:xfrm>
        </p:spPr>
        <p:txBody>
          <a:bodyPr>
            <a:norm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$6,000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 Print Recognition of Conference Program Booklet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Promotional Marketing Item for all Attendees </a:t>
            </a:r>
            <a:br>
              <a:rPr lang="en-US" dirty="0"/>
            </a:br>
            <a:r>
              <a:rPr lang="en-US" sz="1100" dirty="0"/>
              <a:t>(DA4S must PRE-approve items)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 lvl="4" algn="l">
              <a:buClr>
                <a:srgbClr val="9178B6"/>
              </a:buClr>
            </a:pPr>
            <a:endParaRPr lang="en-US" dirty="0"/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329321-EC41-84BE-AC66-EE25E3651C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51378" y="3657600"/>
            <a:ext cx="2651760" cy="2478604"/>
          </a:xfrm>
        </p:spPr>
        <p:txBody>
          <a:bodyPr>
            <a:normAutofit/>
          </a:bodyPr>
          <a:lstStyle/>
          <a:p>
            <a:pPr>
              <a:buClr>
                <a:srgbClr val="9178B6"/>
              </a:buClr>
            </a:pPr>
            <a:r>
              <a:rPr lang="en-US" dirty="0">
                <a:latin typeface="Montserrat SemiBold" pitchFamily="2" charset="77"/>
              </a:rPr>
              <a:t>2 AVAILABLE • $6,750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</a:t>
            </a:r>
            <a:br>
              <a:rPr lang="en-US" dirty="0"/>
            </a:br>
            <a:r>
              <a:rPr lang="en-US" dirty="0"/>
              <a:t>our Website &amp; Social Media </a:t>
            </a:r>
            <a:br>
              <a:rPr lang="en-US" dirty="0"/>
            </a:br>
            <a:r>
              <a:rPr lang="en-US" dirty="0"/>
              <a:t>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Sponsor/s can Place Marketing Materials Inside Coffee Lounge </a:t>
            </a:r>
            <a:br>
              <a:rPr lang="en-US" dirty="0"/>
            </a:br>
            <a:r>
              <a:rPr lang="en-US" sz="1100" dirty="0"/>
              <a:t>(DA4S must PRE-approve items)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 lvl="4" algn="l">
              <a:buClr>
                <a:srgbClr val="9178B6"/>
              </a:buClr>
            </a:pPr>
            <a:endParaRPr lang="en-US" dirty="0"/>
          </a:p>
          <a:p>
            <a:pPr lvl="4">
              <a:buClr>
                <a:srgbClr val="9178B6"/>
              </a:buClr>
            </a:pPr>
            <a:endParaRPr lang="en-US" dirty="0"/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F0DEAE4-DA84-2515-2B44-CCE2751D51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20705" y="725650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EVENT </a:t>
            </a:r>
            <a:br>
              <a:rPr lang="en-US" dirty="0">
                <a:latin typeface="Montserrat SemiBold" pitchFamily="2" charset="77"/>
              </a:rPr>
            </a:br>
            <a:r>
              <a:rPr lang="en-US" dirty="0">
                <a:latin typeface="Montserrat SemiBold" pitchFamily="2" charset="77"/>
              </a:rPr>
              <a:t>PROGRAM</a:t>
            </a:r>
          </a:p>
          <a:p>
            <a:pPr>
              <a:lnSpc>
                <a:spcPts val="1520"/>
              </a:lnSpc>
            </a:pPr>
            <a:endParaRPr lang="en-US" dirty="0">
              <a:latin typeface="Montserrat SemiBold" pitchFamily="2" charset="77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F33D8F0-CBC0-234C-DD19-72A58BAEA7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1377" y="725650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COFFEE </a:t>
            </a:r>
            <a:br>
              <a:rPr lang="en-US" dirty="0">
                <a:latin typeface="Montserrat SemiBold" pitchFamily="2" charset="77"/>
              </a:rPr>
            </a:br>
            <a:r>
              <a:rPr lang="en-US" dirty="0">
                <a:latin typeface="Montserrat SemiBold" pitchFamily="2" charset="77"/>
              </a:rPr>
              <a:t>LOUNGE</a:t>
            </a:r>
          </a:p>
          <a:p>
            <a:pPr>
              <a:lnSpc>
                <a:spcPts val="1520"/>
              </a:lnSpc>
            </a:pPr>
            <a:endParaRPr lang="en-US" dirty="0">
              <a:latin typeface="Montserrat SemiBold" pitchFamily="2" charset="77"/>
            </a:endParaRPr>
          </a:p>
        </p:txBody>
      </p:sp>
      <p:sp>
        <p:nvSpPr>
          <p:cNvPr id="253" name="Title 252">
            <a:extLst>
              <a:ext uri="{FF2B5EF4-FFF2-40B4-BE49-F238E27FC236}">
                <a16:creationId xmlns:a16="http://schemas.microsoft.com/office/drawing/2014/main" id="{B0FF2163-48C7-9563-38FC-3B6420BF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7" y="122832"/>
            <a:ext cx="10181230" cy="532263"/>
          </a:xfrm>
        </p:spPr>
        <p:txBody>
          <a:bodyPr/>
          <a:lstStyle/>
          <a:p>
            <a:r>
              <a:rPr lang="en-US" b="1" dirty="0"/>
              <a:t>SPECIALTY</a:t>
            </a:r>
            <a:r>
              <a:rPr lang="en-US" dirty="0"/>
              <a:t> SPONSORSHIP OPTIONS</a:t>
            </a:r>
          </a:p>
        </p:txBody>
      </p:sp>
      <p:pic>
        <p:nvPicPr>
          <p:cNvPr id="267" name="Picture Placeholder 266">
            <a:extLst>
              <a:ext uri="{FF2B5EF4-FFF2-40B4-BE49-F238E27FC236}">
                <a16:creationId xmlns:a16="http://schemas.microsoft.com/office/drawing/2014/main" id="{2132A621-8B6E-55B7-2721-F7AB339BD4C5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1187736"/>
            <a:ext cx="2647950" cy="2387600"/>
          </a:xfrm>
          <a:ln>
            <a:solidFill>
              <a:srgbClr val="0085BC"/>
            </a:solidFill>
          </a:ln>
        </p:spPr>
      </p:pic>
      <p:pic>
        <p:nvPicPr>
          <p:cNvPr id="269" name="Picture Placeholder 268">
            <a:extLst>
              <a:ext uri="{FF2B5EF4-FFF2-40B4-BE49-F238E27FC236}">
                <a16:creationId xmlns:a16="http://schemas.microsoft.com/office/drawing/2014/main" id="{E2A01CC9-FBDC-8E4D-72C9-EA63E29A009A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378" y="1187736"/>
            <a:ext cx="2647950" cy="2387600"/>
          </a:xfrm>
          <a:ln>
            <a:solidFill>
              <a:srgbClr val="0085BC"/>
            </a:solidFill>
          </a:ln>
        </p:spPr>
      </p:pic>
      <p:sp>
        <p:nvSpPr>
          <p:cNvPr id="321" name="TextBox 320">
            <a:extLst>
              <a:ext uri="{FF2B5EF4-FFF2-40B4-BE49-F238E27FC236}">
                <a16:creationId xmlns:a16="http://schemas.microsoft.com/office/drawing/2014/main" id="{3D536CA1-0E8C-66BA-E931-C1DA20D95A59}"/>
              </a:ext>
            </a:extLst>
          </p:cNvPr>
          <p:cNvSpPr txBox="1"/>
          <p:nvPr/>
        </p:nvSpPr>
        <p:spPr>
          <a:xfrm>
            <a:off x="342900" y="6566252"/>
            <a:ext cx="11295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</p:txBody>
      </p:sp>
      <p:sp>
        <p:nvSpPr>
          <p:cNvPr id="8" name="Text Placeholder 54">
            <a:extLst>
              <a:ext uri="{FF2B5EF4-FFF2-40B4-BE49-F238E27FC236}">
                <a16:creationId xmlns:a16="http://schemas.microsoft.com/office/drawing/2014/main" id="{EF781ECB-B8FA-BCEB-6E10-94D53DE543F0}"/>
              </a:ext>
            </a:extLst>
          </p:cNvPr>
          <p:cNvSpPr txBox="1">
            <a:spLocks/>
          </p:cNvSpPr>
          <p:nvPr/>
        </p:nvSpPr>
        <p:spPr>
          <a:xfrm>
            <a:off x="342901" y="3657600"/>
            <a:ext cx="2651760" cy="2478024"/>
          </a:xfrm>
          <a:prstGeom prst="rect">
            <a:avLst/>
          </a:prstGeom>
          <a:ln>
            <a:solidFill>
              <a:srgbClr val="71727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85BC"/>
                </a:solidFill>
                <a:latin typeface="Montserrat" pitchFamily="2" charset="77"/>
                <a:ea typeface="+mn-ea"/>
                <a:cs typeface="+mn-cs"/>
              </a:defRPr>
            </a:lvl1pPr>
            <a:lvl2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174625" indent="-1651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4E9A"/>
              </a:buClr>
              <a:buSzPct val="115000"/>
              <a:buFont typeface="Courier New" panose="02070309020205020404" pitchFamily="49" charset="0"/>
              <a:buChar char="o"/>
              <a:tabLst/>
              <a:defRPr sz="12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2 AVAILABLE • $7,000</a:t>
            </a:r>
          </a:p>
          <a:p>
            <a:pPr>
              <a:lnSpc>
                <a:spcPts val="1320"/>
              </a:lnSpc>
              <a:spcBef>
                <a:spcPts val="400"/>
              </a:spcBef>
              <a:buClr>
                <a:srgbClr val="9178B6"/>
              </a:buClr>
            </a:pPr>
            <a:r>
              <a:rPr lang="en-US" sz="1400" dirty="0">
                <a:solidFill>
                  <a:srgbClr val="ED7D31"/>
                </a:solidFill>
                <a:latin typeface="Montserrat Medium" pitchFamily="2" charset="77"/>
                <a:cs typeface="Calibri" panose="020F0502020204030204" pitchFamily="34" charset="0"/>
              </a:rPr>
              <a:t>Sponsor 100 Drink Tickets </a:t>
            </a:r>
            <a:b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</a:br>
            <a:r>
              <a:rPr lang="en-US" sz="1200" dirty="0">
                <a:solidFill>
                  <a:srgbClr val="ED7D31"/>
                </a:solidFill>
                <a:cs typeface="Calibri" panose="020F0502020204030204" pitchFamily="34" charset="0"/>
              </a:rPr>
              <a:t>at Tuesday Members Reception</a:t>
            </a:r>
            <a:b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</a:br>
            <a:r>
              <a:rPr lang="en-US" sz="900" dirty="0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(</a:t>
            </a:r>
            <a:r>
              <a:rPr lang="en-US" sz="900" dirty="0" err="1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Addt’l</a:t>
            </a:r>
            <a:r>
              <a:rPr lang="en-US" sz="900" dirty="0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 tickets available at </a:t>
            </a:r>
            <a:r>
              <a:rPr lang="en-US" sz="900" dirty="0" err="1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addt’l</a:t>
            </a:r>
            <a:r>
              <a:rPr lang="en-US" sz="900" dirty="0">
                <a:solidFill>
                  <a:schemeClr val="tx1"/>
                </a:solidFill>
                <a:latin typeface="Montserrat Medium" pitchFamily="2" charset="77"/>
                <a:cs typeface="Calibri" panose="020F0502020204030204" pitchFamily="34" charset="0"/>
              </a:rPr>
              <a:t> cost)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 Signage </a:t>
            </a:r>
            <a:r>
              <a:rPr lang="en-US" sz="1175" dirty="0"/>
              <a:t>at Reception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9178B6"/>
              </a:buClr>
            </a:pPr>
            <a:endParaRPr lang="en-US" dirty="0"/>
          </a:p>
          <a:p>
            <a:pPr>
              <a:buClr>
                <a:srgbClr val="9178B6"/>
              </a:buClr>
            </a:pPr>
            <a:endParaRPr lang="en-US" dirty="0"/>
          </a:p>
        </p:txBody>
      </p:sp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E2758E37-8DE8-221C-074E-3F600E3673EB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1" y="1187450"/>
            <a:ext cx="2647950" cy="2387600"/>
          </a:xfrm>
          <a:prstGeom prst="rect">
            <a:avLst/>
          </a:prstGeom>
          <a:ln>
            <a:solidFill>
              <a:srgbClr val="0085BC"/>
            </a:solidFill>
          </a:ln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9AEF16C8-8D2B-0D92-0C66-D45D1321AD3F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0989" y="1187736"/>
            <a:ext cx="2647950" cy="2387600"/>
          </a:xfrm>
          <a:ln>
            <a:solidFill>
              <a:srgbClr val="0085BC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97C473-1982-9E32-7395-E47A63154107}"/>
              </a:ext>
            </a:extLst>
          </p:cNvPr>
          <p:cNvCxnSpPr>
            <a:cxnSpLocks/>
          </p:cNvCxnSpPr>
          <p:nvPr/>
        </p:nvCxnSpPr>
        <p:spPr>
          <a:xfrm>
            <a:off x="6096000" y="638937"/>
            <a:ext cx="0" cy="5495163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804158-63B9-AD64-E929-B3D9F4A8065E}"/>
              </a:ext>
            </a:extLst>
          </p:cNvPr>
          <p:cNvCxnSpPr/>
          <p:nvPr/>
        </p:nvCxnSpPr>
        <p:spPr>
          <a:xfrm>
            <a:off x="6248400" y="666750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1A96CF-0307-433E-9838-B188A5A848A9}"/>
              </a:ext>
            </a:extLst>
          </p:cNvPr>
          <p:cNvCxnSpPr/>
          <p:nvPr/>
        </p:nvCxnSpPr>
        <p:spPr>
          <a:xfrm>
            <a:off x="9220200" y="657225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riangle 1">
            <a:extLst>
              <a:ext uri="{FF2B5EF4-FFF2-40B4-BE49-F238E27FC236}">
                <a16:creationId xmlns:a16="http://schemas.microsoft.com/office/drawing/2014/main" id="{1CA2618C-B546-FAA5-717A-B89D29091182}"/>
              </a:ext>
            </a:extLst>
          </p:cNvPr>
          <p:cNvSpPr/>
          <p:nvPr/>
        </p:nvSpPr>
        <p:spPr>
          <a:xfrm rot="10800000">
            <a:off x="1482692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B477C6D9-1652-982C-FD7F-168A10FBC1D7}"/>
              </a:ext>
            </a:extLst>
          </p:cNvPr>
          <p:cNvSpPr/>
          <p:nvPr/>
        </p:nvSpPr>
        <p:spPr>
          <a:xfrm rot="10800000">
            <a:off x="4419600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91886495-36C4-DB1B-7DD4-B5DA330F0262}"/>
              </a:ext>
            </a:extLst>
          </p:cNvPr>
          <p:cNvSpPr/>
          <p:nvPr/>
        </p:nvSpPr>
        <p:spPr>
          <a:xfrm rot="10800000">
            <a:off x="7391400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A64A428C-F73C-A2CA-2963-957C9112085A}"/>
              </a:ext>
            </a:extLst>
          </p:cNvPr>
          <p:cNvSpPr/>
          <p:nvPr/>
        </p:nvSpPr>
        <p:spPr>
          <a:xfrm rot="10800000">
            <a:off x="10360152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66380C5D-200F-E4DE-67EE-B216FF1D90D2}"/>
              </a:ext>
            </a:extLst>
          </p:cNvPr>
          <p:cNvSpPr txBox="1">
            <a:spLocks/>
          </p:cNvSpPr>
          <p:nvPr/>
        </p:nvSpPr>
        <p:spPr>
          <a:xfrm>
            <a:off x="342899" y="916150"/>
            <a:ext cx="265176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20"/>
              </a:lnSpc>
            </a:pPr>
            <a:r>
              <a:rPr lang="en-US"/>
              <a:t>DRINK TICKETS</a:t>
            </a:r>
            <a:endParaRPr lang="en-US" dirty="0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A4996622-64A3-5E0C-BA9A-78884CFA4F62}"/>
              </a:ext>
            </a:extLst>
          </p:cNvPr>
          <p:cNvSpPr txBox="1">
            <a:spLocks/>
          </p:cNvSpPr>
          <p:nvPr/>
        </p:nvSpPr>
        <p:spPr>
          <a:xfrm>
            <a:off x="3301999" y="916150"/>
            <a:ext cx="265176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20"/>
              </a:lnSpc>
            </a:pPr>
            <a:r>
              <a:rPr lang="en-US"/>
              <a:t>ENTERTAINMENT</a:t>
            </a:r>
          </a:p>
          <a:p>
            <a:endParaRPr lang="en-US" dirty="0"/>
          </a:p>
        </p:txBody>
      </p:sp>
      <p:sp>
        <p:nvSpPr>
          <p:cNvPr id="20" name="Text Placeholder 162">
            <a:extLst>
              <a:ext uri="{FF2B5EF4-FFF2-40B4-BE49-F238E27FC236}">
                <a16:creationId xmlns:a16="http://schemas.microsoft.com/office/drawing/2014/main" id="{F87DDBE3-FAFE-B711-267F-A2961E66D1E4}"/>
              </a:ext>
            </a:extLst>
          </p:cNvPr>
          <p:cNvSpPr txBox="1">
            <a:spLocks/>
          </p:cNvSpPr>
          <p:nvPr/>
        </p:nvSpPr>
        <p:spPr>
          <a:xfrm>
            <a:off x="342901" y="648843"/>
            <a:ext cx="5753099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20"/>
              </a:lnSpc>
            </a:pPr>
            <a:r>
              <a:rPr lang="en-US" dirty="0">
                <a:solidFill>
                  <a:schemeClr val="bg1"/>
                </a:solidFill>
                <a:latin typeface="Montserrat SemiBold" pitchFamily="2" charset="77"/>
              </a:rPr>
              <a:t>MEMBERS RECEPTION</a:t>
            </a:r>
          </a:p>
        </p:txBody>
      </p:sp>
    </p:spTree>
    <p:extLst>
      <p:ext uri="{BB962C8B-B14F-4D97-AF65-F5344CB8AC3E}">
        <p14:creationId xmlns:p14="http://schemas.microsoft.com/office/powerpoint/2010/main" val="206912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139">
            <a:extLst>
              <a:ext uri="{FF2B5EF4-FFF2-40B4-BE49-F238E27FC236}">
                <a16:creationId xmlns:a16="http://schemas.microsoft.com/office/drawing/2014/main" id="{C75BA3D2-D70E-06C8-338F-B76FFE6BC39D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725" y="1187736"/>
            <a:ext cx="2647950" cy="2387600"/>
          </a:xfrm>
          <a:prstGeom prst="rect">
            <a:avLst/>
          </a:prstGeom>
          <a:ln>
            <a:solidFill>
              <a:srgbClr val="0085BC"/>
            </a:solidFill>
          </a:ln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A54230F-7B8E-1CF6-F646-E618FEA65D4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84" y="1187735"/>
            <a:ext cx="2647950" cy="2384140"/>
          </a:xfrm>
          <a:ln>
            <a:solidFill>
              <a:srgbClr val="0085BC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29CAA7-A75D-30DB-C22B-4A966E157883}"/>
              </a:ext>
            </a:extLst>
          </p:cNvPr>
          <p:cNvSpPr/>
          <p:nvPr/>
        </p:nvSpPr>
        <p:spPr>
          <a:xfrm>
            <a:off x="1352550" y="3419475"/>
            <a:ext cx="16383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03D51E9-946C-BAA8-6151-9A8060A903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98627" y="725650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LANYARDS</a:t>
            </a:r>
            <a:br>
              <a:rPr lang="en-US" dirty="0">
                <a:latin typeface="Montserrat SemiBold" pitchFamily="2" charset="77"/>
              </a:rPr>
            </a:br>
            <a:r>
              <a:rPr lang="en-US" dirty="0">
                <a:latin typeface="Montserrat SemiBold" pitchFamily="2" charset="77"/>
              </a:rPr>
              <a:t>FOR BADGES</a:t>
            </a:r>
          </a:p>
          <a:p>
            <a:pPr>
              <a:lnSpc>
                <a:spcPts val="1520"/>
              </a:lnSpc>
            </a:pPr>
            <a:endParaRPr lang="en-US" dirty="0">
              <a:latin typeface="Montserrat SemiBold" pitchFamily="2" charset="77"/>
            </a:endParaRPr>
          </a:p>
        </p:txBody>
      </p:sp>
      <p:sp>
        <p:nvSpPr>
          <p:cNvPr id="3" name="Text Placeholder 125">
            <a:extLst>
              <a:ext uri="{FF2B5EF4-FFF2-40B4-BE49-F238E27FC236}">
                <a16:creationId xmlns:a16="http://schemas.microsoft.com/office/drawing/2014/main" id="{68182933-DD6F-077E-AFC7-35BC06F14A72}"/>
              </a:ext>
            </a:extLst>
          </p:cNvPr>
          <p:cNvSpPr txBox="1">
            <a:spLocks/>
          </p:cNvSpPr>
          <p:nvPr/>
        </p:nvSpPr>
        <p:spPr>
          <a:xfrm>
            <a:off x="6267450" y="3657600"/>
            <a:ext cx="2636584" cy="2478604"/>
          </a:xfrm>
          <a:prstGeom prst="rect">
            <a:avLst/>
          </a:prstGeom>
          <a:ln>
            <a:solidFill>
              <a:srgbClr val="71727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85BC"/>
                </a:solidFill>
                <a:latin typeface="Montserrat" pitchFamily="2" charset="77"/>
                <a:ea typeface="+mn-ea"/>
                <a:cs typeface="+mn-cs"/>
              </a:defRPr>
            </a:lvl1pPr>
            <a:lvl2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174625" indent="-1651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4E9A"/>
              </a:buClr>
              <a:buSzPct val="115000"/>
              <a:buFont typeface="Courier New" panose="02070309020205020404" pitchFamily="49" charset="0"/>
              <a:buChar char="o"/>
              <a:tabLst/>
              <a:defRPr sz="12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$6,000</a:t>
            </a:r>
          </a:p>
          <a:p>
            <a:pPr>
              <a:spcBef>
                <a:spcPts val="400"/>
              </a:spcBef>
              <a:buClr>
                <a:srgbClr val="9178B6"/>
              </a:buClr>
            </a:pP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Company Logo on Conference Badge Holder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our Website &amp; Social Media 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223C93D1-674D-EA23-7C98-9468523CFF65}"/>
              </a:ext>
            </a:extLst>
          </p:cNvPr>
          <p:cNvSpPr txBox="1">
            <a:spLocks/>
          </p:cNvSpPr>
          <p:nvPr/>
        </p:nvSpPr>
        <p:spPr>
          <a:xfrm>
            <a:off x="6267955" y="725650"/>
            <a:ext cx="265176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20"/>
              </a:lnSpc>
            </a:pPr>
            <a:r>
              <a:rPr lang="en-US" dirty="0"/>
              <a:t>NAME BADGES</a:t>
            </a:r>
            <a:br>
              <a:rPr lang="en-US" dirty="0"/>
            </a:br>
            <a:r>
              <a:rPr lang="en-US" b="0" dirty="0"/>
              <a:t>WITH AGENDA</a:t>
            </a:r>
          </a:p>
        </p:txBody>
      </p:sp>
      <p:pic>
        <p:nvPicPr>
          <p:cNvPr id="6" name="Picture Placeholder 38">
            <a:extLst>
              <a:ext uri="{FF2B5EF4-FFF2-40B4-BE49-F238E27FC236}">
                <a16:creationId xmlns:a16="http://schemas.microsoft.com/office/drawing/2014/main" id="{0C1A5C4E-659B-213D-9311-291B747D5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450" y="1181100"/>
            <a:ext cx="2647950" cy="2387600"/>
          </a:xfrm>
          <a:prstGeom prst="rect">
            <a:avLst/>
          </a:prstGeom>
          <a:ln>
            <a:solidFill>
              <a:srgbClr val="0085BC"/>
            </a:solidFill>
          </a:ln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E58350B-B01B-304A-A746-B18EA5814A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384" y="3657600"/>
            <a:ext cx="2651760" cy="2478024"/>
          </a:xfrm>
        </p:spPr>
        <p:txBody>
          <a:bodyPr>
            <a:no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$6,000</a:t>
            </a:r>
          </a:p>
          <a:p>
            <a:pPr>
              <a:spcBef>
                <a:spcPts val="400"/>
              </a:spcBef>
              <a:buClr>
                <a:srgbClr val="9178B6"/>
              </a:buClr>
            </a:pPr>
            <a:r>
              <a:rPr lang="en-US" sz="1400" b="0" dirty="0">
                <a:solidFill>
                  <a:srgbClr val="ED7D31"/>
                </a:solidFill>
                <a:cs typeface="Calibri" panose="020F0502020204030204" pitchFamily="34" charset="0"/>
              </a:rPr>
              <a:t>Company Branding Image</a:t>
            </a:r>
            <a:br>
              <a:rPr lang="en-US" sz="1400" b="0" dirty="0">
                <a:solidFill>
                  <a:srgbClr val="ED7D31"/>
                </a:solidFill>
                <a:cs typeface="Calibri" panose="020F0502020204030204" pitchFamily="34" charset="0"/>
              </a:rPr>
            </a:br>
            <a:r>
              <a:rPr lang="en-US" sz="1400" b="0" dirty="0">
                <a:solidFill>
                  <a:srgbClr val="ED7D31"/>
                </a:solidFill>
                <a:cs typeface="Calibri" panose="020F0502020204030204" pitchFamily="34" charset="0"/>
              </a:rPr>
              <a:t> on One Side of Card &amp; </a:t>
            </a:r>
            <a:br>
              <a:rPr lang="en-US" sz="1400" b="0" dirty="0">
                <a:solidFill>
                  <a:srgbClr val="ED7D31"/>
                </a:solidFill>
                <a:cs typeface="Calibri" panose="020F0502020204030204" pitchFamily="34" charset="0"/>
              </a:rPr>
            </a:br>
            <a:r>
              <a:rPr lang="en-US" sz="1400" b="0" dirty="0">
                <a:solidFill>
                  <a:srgbClr val="ED7D31"/>
                </a:solidFill>
                <a:cs typeface="Calibri" panose="020F0502020204030204" pitchFamily="34" charset="0"/>
              </a:rPr>
              <a:t>Logo on Elastic Band</a:t>
            </a:r>
            <a:r>
              <a:rPr lang="en-US" sz="1400" b="0" dirty="0">
                <a:solidFill>
                  <a:schemeClr val="tx1"/>
                </a:solidFill>
                <a:cs typeface="Calibri" panose="020F0502020204030204" pitchFamily="34" charset="0"/>
              </a:rPr>
              <a:t>**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</a:t>
            </a:r>
            <a:br>
              <a:rPr lang="en-US" dirty="0"/>
            </a:br>
            <a:r>
              <a:rPr lang="en-US" dirty="0"/>
              <a:t>our Website &amp; Social Media </a:t>
            </a:r>
            <a:br>
              <a:rPr lang="en-US" dirty="0"/>
            </a:br>
            <a:r>
              <a:rPr lang="en-US" dirty="0"/>
              <a:t>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30D4447-6388-2DB6-6101-BAE5FE9711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8628" y="3657600"/>
            <a:ext cx="2651760" cy="2478604"/>
          </a:xfrm>
        </p:spPr>
        <p:txBody>
          <a:bodyPr>
            <a:norm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$6,000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</a:t>
            </a:r>
            <a:br>
              <a:rPr lang="en-US" dirty="0"/>
            </a:br>
            <a:r>
              <a:rPr lang="en-US" dirty="0"/>
              <a:t>our Website &amp; Social Media </a:t>
            </a:r>
            <a:br>
              <a:rPr lang="en-US" dirty="0"/>
            </a:br>
            <a:r>
              <a:rPr lang="en-US" dirty="0"/>
              <a:t>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B47FBE01-687C-5893-270D-E434A8C0DE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2899" y="725650"/>
            <a:ext cx="2651760" cy="304800"/>
          </a:xfrm>
        </p:spPr>
        <p:txBody>
          <a:bodyPr>
            <a:noAutofit/>
          </a:bodyPr>
          <a:lstStyle/>
          <a:p>
            <a:pPr>
              <a:lnSpc>
                <a:spcPts val="1520"/>
              </a:lnSpc>
              <a:spcBef>
                <a:spcPts val="0"/>
              </a:spcBef>
            </a:pPr>
            <a:r>
              <a:rPr lang="en-US" dirty="0">
                <a:latin typeface="Montserrat SemiBold" pitchFamily="2" charset="77"/>
              </a:rPr>
              <a:t>HOTEL KEY CARD &amp; WRISTBAND</a:t>
            </a:r>
          </a:p>
          <a:p>
            <a:pPr>
              <a:lnSpc>
                <a:spcPts val="1520"/>
              </a:lnSpc>
            </a:pPr>
            <a:endParaRPr lang="en-US" dirty="0">
              <a:latin typeface="Montserrat SemiBold" pitchFamily="2" charset="77"/>
            </a:endParaRPr>
          </a:p>
        </p:txBody>
      </p:sp>
      <p:sp>
        <p:nvSpPr>
          <p:cNvPr id="57" name="Title 56">
            <a:extLst>
              <a:ext uri="{FF2B5EF4-FFF2-40B4-BE49-F238E27FC236}">
                <a16:creationId xmlns:a16="http://schemas.microsoft.com/office/drawing/2014/main" id="{D3F7E6B4-0957-BB4F-EE1B-6BBAE06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7" y="122832"/>
            <a:ext cx="10181230" cy="532263"/>
          </a:xfrm>
        </p:spPr>
        <p:txBody>
          <a:bodyPr/>
          <a:lstStyle/>
          <a:p>
            <a:r>
              <a:rPr lang="en-US" b="1" dirty="0"/>
              <a:t>SPECIALTY</a:t>
            </a:r>
            <a:r>
              <a:rPr lang="en-US" dirty="0"/>
              <a:t> SPONSORSHIP OPTIONS</a:t>
            </a:r>
          </a:p>
        </p:txBody>
      </p:sp>
      <p:pic>
        <p:nvPicPr>
          <p:cNvPr id="75" name="Picture Placeholder 74">
            <a:extLst>
              <a:ext uri="{FF2B5EF4-FFF2-40B4-BE49-F238E27FC236}">
                <a16:creationId xmlns:a16="http://schemas.microsoft.com/office/drawing/2014/main" id="{17380E09-CB6B-8FE2-CBA5-36899C740760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8628" y="1187736"/>
            <a:ext cx="2647950" cy="2387600"/>
          </a:xfrm>
          <a:ln>
            <a:solidFill>
              <a:srgbClr val="0085BC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818749-5BB0-2FC0-2764-3AAE9944C4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495" y="2651509"/>
            <a:ext cx="1995056" cy="891791"/>
          </a:xfrm>
          <a:prstGeom prst="rect">
            <a:avLst/>
          </a:prstGeom>
          <a:effectLst>
            <a:glow rad="230227">
              <a:schemeClr val="bg1"/>
            </a:glo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EEB489-AA93-09EB-C1EC-AC3FE8467E5A}"/>
              </a:ext>
            </a:extLst>
          </p:cNvPr>
          <p:cNvCxnSpPr/>
          <p:nvPr/>
        </p:nvCxnSpPr>
        <p:spPr>
          <a:xfrm>
            <a:off x="352425" y="685800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E363F6-140A-1028-3C3A-9CDF583D99DD}"/>
              </a:ext>
            </a:extLst>
          </p:cNvPr>
          <p:cNvCxnSpPr/>
          <p:nvPr/>
        </p:nvCxnSpPr>
        <p:spPr>
          <a:xfrm>
            <a:off x="3276600" y="676275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504534-9550-C149-894D-A5983F0B4987}"/>
              </a:ext>
            </a:extLst>
          </p:cNvPr>
          <p:cNvCxnSpPr/>
          <p:nvPr/>
        </p:nvCxnSpPr>
        <p:spPr>
          <a:xfrm>
            <a:off x="6248400" y="666750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48A56F-5F8B-606C-EE70-2313243C9971}"/>
              </a:ext>
            </a:extLst>
          </p:cNvPr>
          <p:cNvCxnSpPr/>
          <p:nvPr/>
        </p:nvCxnSpPr>
        <p:spPr>
          <a:xfrm>
            <a:off x="9220200" y="657225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5462E2-5C8E-E9C5-74B8-D4098E73536D}"/>
              </a:ext>
            </a:extLst>
          </p:cNvPr>
          <p:cNvSpPr txBox="1"/>
          <p:nvPr/>
        </p:nvSpPr>
        <p:spPr>
          <a:xfrm>
            <a:off x="342900" y="6423377"/>
            <a:ext cx="1129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*Sponsor responsible for providing, setting up &amp; removing their banner.</a:t>
            </a:r>
          </a:p>
          <a:p>
            <a:r>
              <a:rPr lang="en-US" sz="1000" dirty="0">
                <a:latin typeface="Avenir Next Condensed" panose="020B0506020202020204" pitchFamily="34" charset="0"/>
              </a:rPr>
              <a:t>** Sponsor to provide artwork based on DA4S specs.</a:t>
            </a:r>
            <a:endParaRPr lang="en-US" sz="1000" dirty="0">
              <a:effectLst/>
              <a:latin typeface="Avenir Next Condensed" panose="020B0506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4C89CCC-51DA-F85F-9E0C-B3CB70A89D7B}"/>
              </a:ext>
            </a:extLst>
          </p:cNvPr>
          <p:cNvSpPr/>
          <p:nvPr/>
        </p:nvSpPr>
        <p:spPr>
          <a:xfrm rot="10800000">
            <a:off x="1482692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A91532CB-F0FE-C9C4-A46C-B61DF1B85DA4}"/>
              </a:ext>
            </a:extLst>
          </p:cNvPr>
          <p:cNvSpPr/>
          <p:nvPr/>
        </p:nvSpPr>
        <p:spPr>
          <a:xfrm rot="10800000">
            <a:off x="4419600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5E22A92E-56B4-F5AD-0770-2220429F9DE3}"/>
              </a:ext>
            </a:extLst>
          </p:cNvPr>
          <p:cNvSpPr/>
          <p:nvPr/>
        </p:nvSpPr>
        <p:spPr>
          <a:xfrm rot="10800000">
            <a:off x="7391400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569F61AA-2D15-9309-677F-ADF737E9B7F3}"/>
              </a:ext>
            </a:extLst>
          </p:cNvPr>
          <p:cNvSpPr/>
          <p:nvPr/>
        </p:nvSpPr>
        <p:spPr>
          <a:xfrm rot="10800000">
            <a:off x="10360152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CA7EBB5C-0D7C-BD55-EC9F-7D75F7EE2F40}"/>
              </a:ext>
            </a:extLst>
          </p:cNvPr>
          <p:cNvSpPr txBox="1">
            <a:spLocks/>
          </p:cNvSpPr>
          <p:nvPr/>
        </p:nvSpPr>
        <p:spPr>
          <a:xfrm>
            <a:off x="9229725" y="3646393"/>
            <a:ext cx="2647669" cy="2478604"/>
          </a:xfrm>
          <a:prstGeom prst="rect">
            <a:avLst/>
          </a:prstGeom>
          <a:ln>
            <a:solidFill>
              <a:srgbClr val="71727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85BC"/>
                </a:solidFill>
                <a:latin typeface="Montserrat" pitchFamily="2" charset="77"/>
                <a:ea typeface="+mn-ea"/>
                <a:cs typeface="+mn-cs"/>
              </a:defRPr>
            </a:lvl1pPr>
            <a:lvl2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19063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174625" indent="-1651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4E9A"/>
              </a:buClr>
              <a:buSzPct val="115000"/>
              <a:buFont typeface="Courier New" panose="02070309020205020404" pitchFamily="49" charset="0"/>
              <a:buChar char="o"/>
              <a:tabLst/>
              <a:defRPr sz="12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$5,300</a:t>
            </a:r>
          </a:p>
          <a:p>
            <a:pPr>
              <a:spcBef>
                <a:spcPts val="400"/>
              </a:spcBef>
              <a:buClr>
                <a:srgbClr val="9178B6"/>
              </a:buClr>
            </a:pP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Company Name </a:t>
            </a:r>
            <a:b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as Access Code &amp;</a:t>
            </a:r>
            <a:b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 Banner AD on Mobile App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</a:t>
            </a:r>
            <a:r>
              <a:rPr lang="en-US" b="1" dirty="0">
                <a:latin typeface="Montserrat SemiBold" pitchFamily="2" charset="77"/>
              </a:rPr>
              <a:t>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</a:t>
            </a:r>
            <a:br>
              <a:rPr lang="en-US" dirty="0"/>
            </a:br>
            <a:r>
              <a:rPr lang="en-US" dirty="0"/>
              <a:t>our Website &amp; Social Media </a:t>
            </a:r>
            <a:br>
              <a:rPr lang="en-US" dirty="0"/>
            </a:br>
            <a:r>
              <a:rPr lang="en-US" dirty="0"/>
              <a:t>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39" name="Text Placeholder 58">
            <a:extLst>
              <a:ext uri="{FF2B5EF4-FFF2-40B4-BE49-F238E27FC236}">
                <a16:creationId xmlns:a16="http://schemas.microsoft.com/office/drawing/2014/main" id="{30DC9FDA-D820-0AB4-F4C8-C1522ED39ACB}"/>
              </a:ext>
            </a:extLst>
          </p:cNvPr>
          <p:cNvSpPr txBox="1">
            <a:spLocks/>
          </p:cNvSpPr>
          <p:nvPr/>
        </p:nvSpPr>
        <p:spPr>
          <a:xfrm>
            <a:off x="9230735" y="725650"/>
            <a:ext cx="265176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20"/>
              </a:lnSpc>
            </a:pPr>
            <a:r>
              <a:rPr lang="en-US" dirty="0"/>
              <a:t>MOBILE EVENT </a:t>
            </a:r>
            <a:br>
              <a:rPr lang="en-US" dirty="0"/>
            </a:br>
            <a:r>
              <a:rPr lang="en-US" dirty="0"/>
              <a:t>APP</a:t>
            </a:r>
          </a:p>
          <a:p>
            <a:pPr>
              <a:lnSpc>
                <a:spcPts val="152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94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C0E82B9-493C-1AE7-D359-5CF14DE44E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1950" y="3657600"/>
            <a:ext cx="2636584" cy="2478024"/>
          </a:xfrm>
        </p:spPr>
        <p:txBody>
          <a:bodyPr>
            <a:no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$5,000</a:t>
            </a:r>
          </a:p>
          <a:p>
            <a:pPr>
              <a:spcBef>
                <a:spcPts val="400"/>
              </a:spcBef>
              <a:buClr>
                <a:srgbClr val="9178B6"/>
              </a:buClr>
            </a:pP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Company Name as </a:t>
            </a:r>
            <a:b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Event Wi-Fi Passcode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Two (2) </a:t>
            </a:r>
            <a:br>
              <a:rPr lang="en-US" dirty="0"/>
            </a:br>
            <a:r>
              <a:rPr lang="en-US" dirty="0"/>
              <a:t>Full Conference Passes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</a:t>
            </a:r>
            <a:br>
              <a:rPr lang="en-US" dirty="0"/>
            </a:br>
            <a:r>
              <a:rPr lang="en-US" dirty="0"/>
              <a:t>our Website &amp; Social Media </a:t>
            </a:r>
            <a:br>
              <a:rPr lang="en-US" dirty="0"/>
            </a:br>
            <a:r>
              <a:rPr lang="en-US" dirty="0"/>
              <a:t>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8" name="Text Placeholder 59">
            <a:extLst>
              <a:ext uri="{FF2B5EF4-FFF2-40B4-BE49-F238E27FC236}">
                <a16:creationId xmlns:a16="http://schemas.microsoft.com/office/drawing/2014/main" id="{A02923BF-D088-4EC5-53A6-3FB3D9FF7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474" y="791639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WI-FI</a:t>
            </a:r>
          </a:p>
          <a:p>
            <a:pPr>
              <a:lnSpc>
                <a:spcPts val="1520"/>
              </a:lnSpc>
            </a:pPr>
            <a:endParaRPr lang="en-US" dirty="0">
              <a:latin typeface="Montserrat SemiBold" pitchFamily="2" charset="77"/>
            </a:endParaRPr>
          </a:p>
        </p:txBody>
      </p:sp>
      <p:pic>
        <p:nvPicPr>
          <p:cNvPr id="9" name="Content Placeholder 130">
            <a:extLst>
              <a:ext uri="{FF2B5EF4-FFF2-40B4-BE49-F238E27FC236}">
                <a16:creationId xmlns:a16="http://schemas.microsoft.com/office/drawing/2014/main" id="{E370AD1E-0DD7-61A1-F3FF-4EBC827B74D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50" y="1187736"/>
            <a:ext cx="2647950" cy="2387600"/>
          </a:xfrm>
          <a:ln>
            <a:solidFill>
              <a:srgbClr val="0085BC"/>
            </a:solidFill>
          </a:ln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F84E11B-3A4E-A25B-B63B-D09FE322F1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3025" y="3646393"/>
            <a:ext cx="2651760" cy="2478024"/>
          </a:xfrm>
        </p:spPr>
        <p:txBody>
          <a:bodyPr>
            <a:norm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2 AVAILABLE • $4,500</a:t>
            </a:r>
          </a:p>
          <a:p>
            <a:pPr>
              <a:spcBef>
                <a:spcPts val="400"/>
              </a:spcBef>
              <a:buClr>
                <a:srgbClr val="9178B6"/>
              </a:buClr>
            </a:pP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Juice Bar Sponsor </a:t>
            </a:r>
            <a:b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for Morning Beverages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One (1) </a:t>
            </a:r>
            <a:br>
              <a:rPr lang="en-US" dirty="0"/>
            </a:br>
            <a:r>
              <a:rPr lang="en-US" dirty="0"/>
              <a:t>Full Conference Pass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</a:t>
            </a:r>
            <a:br>
              <a:rPr lang="en-US" dirty="0"/>
            </a:br>
            <a:r>
              <a:rPr lang="en-US" dirty="0"/>
              <a:t>our Website &amp; Social Media </a:t>
            </a:r>
            <a:br>
              <a:rPr lang="en-US" dirty="0"/>
            </a:br>
            <a:r>
              <a:rPr lang="en-US" dirty="0"/>
              <a:t>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225DAE0E-8A1B-AFDD-7AA8-616C5F9B67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2054" y="3646393"/>
            <a:ext cx="2647669" cy="2478604"/>
          </a:xfrm>
        </p:spPr>
        <p:txBody>
          <a:bodyPr>
            <a:noAutofit/>
          </a:bodyPr>
          <a:lstStyle/>
          <a:p>
            <a:pPr>
              <a:buClr>
                <a:srgbClr val="9178B6"/>
              </a:buClr>
            </a:pPr>
            <a:r>
              <a:rPr lang="en-US" b="1" dirty="0">
                <a:latin typeface="Montserrat SemiBold" pitchFamily="2" charset="77"/>
              </a:rPr>
              <a:t>1 AVAILABLE • $4,000</a:t>
            </a:r>
          </a:p>
          <a:p>
            <a:pPr>
              <a:spcBef>
                <a:spcPts val="400"/>
              </a:spcBef>
              <a:buClr>
                <a:srgbClr val="9178B6"/>
              </a:buClr>
            </a:pP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Notepads Placed </a:t>
            </a:r>
            <a:b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ED7D31"/>
                </a:solidFill>
                <a:cs typeface="Calibri" panose="020F0502020204030204" pitchFamily="34" charset="0"/>
              </a:rPr>
              <a:t>on Main Ballroom Tables </a:t>
            </a:r>
            <a:br>
              <a:rPr lang="en-US" sz="1400" dirty="0">
                <a:cs typeface="Calibri" panose="020F0502020204030204" pitchFamily="34" charset="0"/>
              </a:rPr>
            </a:br>
            <a:r>
              <a:rPr lang="en-US" sz="1200" dirty="0">
                <a:solidFill>
                  <a:schemeClr val="tx2"/>
                </a:solidFill>
                <a:cs typeface="Calibri" panose="020F0502020204030204" pitchFamily="34" charset="0"/>
              </a:rPr>
              <a:t>Sponsor to Provide Notepads</a:t>
            </a:r>
          </a:p>
          <a:p>
            <a:pPr lvl="4" algn="l">
              <a:buClr>
                <a:srgbClr val="9178B6"/>
              </a:buClr>
            </a:pPr>
            <a:r>
              <a:rPr lang="en-US" dirty="0">
                <a:latin typeface="Montserrat Medium" pitchFamily="2" charset="77"/>
              </a:rPr>
              <a:t>One (1) </a:t>
            </a:r>
            <a:br>
              <a:rPr lang="en-US" dirty="0"/>
            </a:br>
            <a:r>
              <a:rPr lang="en-US" dirty="0"/>
              <a:t>Full Conference Pass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Sponsorship Recognition on </a:t>
            </a:r>
            <a:br>
              <a:rPr lang="en-US" dirty="0"/>
            </a:br>
            <a:r>
              <a:rPr lang="en-US" dirty="0"/>
              <a:t>our Website &amp; Social Media </a:t>
            </a:r>
            <a:br>
              <a:rPr lang="en-US" dirty="0"/>
            </a:br>
            <a:r>
              <a:rPr lang="en-US" dirty="0"/>
              <a:t>with Display of Logo</a:t>
            </a:r>
          </a:p>
          <a:p>
            <a:pPr lvl="4" algn="l">
              <a:buClr>
                <a:srgbClr val="9178B6"/>
              </a:buClr>
            </a:pPr>
            <a:r>
              <a:rPr lang="en-US" dirty="0"/>
              <a:t>Retractable Company Banner Displayed at the Event*</a:t>
            </a:r>
          </a:p>
          <a:p>
            <a:pPr>
              <a:buClr>
                <a:srgbClr val="9178B6"/>
              </a:buClr>
            </a:pPr>
            <a:endParaRPr lang="en-US" dirty="0"/>
          </a:p>
        </p:txBody>
      </p:sp>
      <p:sp>
        <p:nvSpPr>
          <p:cNvPr id="161" name="Text Placeholder 160">
            <a:extLst>
              <a:ext uri="{FF2B5EF4-FFF2-40B4-BE49-F238E27FC236}">
                <a16:creationId xmlns:a16="http://schemas.microsoft.com/office/drawing/2014/main" id="{1C7C4085-2EC2-C4DC-745A-DB22D01C7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20200" y="3646393"/>
            <a:ext cx="2651760" cy="2478604"/>
          </a:xfrm>
        </p:spPr>
        <p:txBody>
          <a:bodyPr/>
          <a:lstStyle/>
          <a:p>
            <a:r>
              <a:rPr lang="en-US" b="1" dirty="0">
                <a:solidFill>
                  <a:srgbClr val="ED7D31"/>
                </a:solidFill>
                <a:latin typeface="Montserrat SemiBold" pitchFamily="2" charset="77"/>
              </a:rPr>
              <a:t>HAVE A </a:t>
            </a:r>
            <a:br>
              <a:rPr lang="en-US" b="1" dirty="0">
                <a:solidFill>
                  <a:srgbClr val="ED7D31"/>
                </a:solidFill>
                <a:latin typeface="Montserrat SemiBold" pitchFamily="2" charset="77"/>
              </a:rPr>
            </a:br>
            <a:r>
              <a:rPr lang="en-US" b="1" dirty="0">
                <a:solidFill>
                  <a:srgbClr val="ED7D31"/>
                </a:solidFill>
                <a:latin typeface="Montserrat SemiBold" pitchFamily="2" charset="77"/>
              </a:rPr>
              <a:t>SPONSORSHIP </a:t>
            </a:r>
            <a:br>
              <a:rPr lang="en-US" b="1" dirty="0">
                <a:solidFill>
                  <a:srgbClr val="ED7D31"/>
                </a:solidFill>
                <a:latin typeface="Montserrat SemiBold" pitchFamily="2" charset="77"/>
              </a:rPr>
            </a:br>
            <a:r>
              <a:rPr lang="en-US" b="1" dirty="0">
                <a:solidFill>
                  <a:srgbClr val="ED7D31"/>
                </a:solidFill>
                <a:latin typeface="Montserrat SemiBold" pitchFamily="2" charset="77"/>
              </a:rPr>
              <a:t>IDEA?</a:t>
            </a:r>
          </a:p>
          <a:p>
            <a:r>
              <a:rPr lang="en-US" dirty="0"/>
              <a:t>Contact us.</a:t>
            </a:r>
          </a:p>
          <a:p>
            <a:r>
              <a:rPr lang="en-US" dirty="0"/>
              <a:t>We’d love to work </a:t>
            </a:r>
            <a:br>
              <a:rPr lang="en-US" dirty="0"/>
            </a:br>
            <a:r>
              <a:rPr lang="en-US" dirty="0"/>
              <a:t>with you!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76E6293-787B-A187-CF14-904F162D08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04540" y="725650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MORNING </a:t>
            </a:r>
            <a:br>
              <a:rPr lang="en-US" dirty="0">
                <a:latin typeface="Montserrat SemiBold" pitchFamily="2" charset="77"/>
              </a:rPr>
            </a:br>
            <a:r>
              <a:rPr lang="en-US" dirty="0">
                <a:latin typeface="Montserrat SemiBold" pitchFamily="2" charset="77"/>
              </a:rPr>
              <a:t>JUICE BAR</a:t>
            </a:r>
          </a:p>
          <a:p>
            <a:pPr>
              <a:lnSpc>
                <a:spcPts val="1520"/>
              </a:lnSpc>
            </a:pPr>
            <a:endParaRPr lang="en-US" dirty="0">
              <a:latin typeface="Montserrat SemiBold" pitchFamily="2" charset="77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7A130B6-D3DF-8BC4-43B0-2FCA0CB2C5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3640" y="725650"/>
            <a:ext cx="2651760" cy="304800"/>
          </a:xfrm>
        </p:spPr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TABLE </a:t>
            </a:r>
            <a:br>
              <a:rPr lang="en-US" dirty="0">
                <a:latin typeface="Montserrat SemiBold" pitchFamily="2" charset="77"/>
              </a:rPr>
            </a:br>
            <a:r>
              <a:rPr lang="en-US" dirty="0">
                <a:latin typeface="Montserrat SemiBold" pitchFamily="2" charset="77"/>
              </a:rPr>
              <a:t>NOTE PADS</a:t>
            </a:r>
          </a:p>
          <a:p>
            <a:pPr>
              <a:lnSpc>
                <a:spcPts val="1520"/>
              </a:lnSpc>
            </a:pPr>
            <a:endParaRPr lang="en-US" dirty="0">
              <a:latin typeface="Montserrat SemiBold" pitchFamily="2" charset="77"/>
            </a:endParaRPr>
          </a:p>
        </p:txBody>
      </p:sp>
      <p:sp>
        <p:nvSpPr>
          <p:cNvPr id="162" name="Text Placeholder 161">
            <a:extLst>
              <a:ext uri="{FF2B5EF4-FFF2-40B4-BE49-F238E27FC236}">
                <a16:creationId xmlns:a16="http://schemas.microsoft.com/office/drawing/2014/main" id="{947E2E2D-E56B-04D0-D5C1-B53CABBE61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lnSpc>
                <a:spcPts val="1520"/>
              </a:lnSpc>
            </a:pPr>
            <a:r>
              <a:rPr lang="en-US" dirty="0">
                <a:latin typeface="Montserrat SemiBold" pitchFamily="2" charset="77"/>
              </a:rPr>
              <a:t>CUSTOMIZED PACKAGE</a:t>
            </a:r>
          </a:p>
        </p:txBody>
      </p:sp>
      <p:sp>
        <p:nvSpPr>
          <p:cNvPr id="125" name="Title 124">
            <a:extLst>
              <a:ext uri="{FF2B5EF4-FFF2-40B4-BE49-F238E27FC236}">
                <a16:creationId xmlns:a16="http://schemas.microsoft.com/office/drawing/2014/main" id="{F21D2F84-194D-998D-1B2D-1EFF1092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7" y="122832"/>
            <a:ext cx="10181230" cy="532263"/>
          </a:xfrm>
        </p:spPr>
        <p:txBody>
          <a:bodyPr/>
          <a:lstStyle/>
          <a:p>
            <a:r>
              <a:rPr lang="en-US" b="1" dirty="0"/>
              <a:t>SPECIALTY</a:t>
            </a:r>
            <a:r>
              <a:rPr lang="en-US" dirty="0"/>
              <a:t> SPONSORSHIP OPTIONS</a:t>
            </a:r>
          </a:p>
        </p:txBody>
      </p:sp>
      <p:pic>
        <p:nvPicPr>
          <p:cNvPr id="36" name="Content Placeholder 32">
            <a:extLst>
              <a:ext uri="{FF2B5EF4-FFF2-40B4-BE49-F238E27FC236}">
                <a16:creationId xmlns:a16="http://schemas.microsoft.com/office/drawing/2014/main" id="{1F67A2A9-17B1-8CDE-6058-B85A306C17A8}"/>
              </a:ext>
            </a:extLst>
          </p:cNvPr>
          <p:cNvPicPr preferRelativeResize="0">
            <a:picLocks noGrp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025" y="1181100"/>
            <a:ext cx="2647950" cy="2387600"/>
          </a:xfrm>
          <a:ln>
            <a:solidFill>
              <a:srgbClr val="0085BC"/>
            </a:solidFill>
          </a:ln>
        </p:spPr>
      </p:pic>
      <p:pic>
        <p:nvPicPr>
          <p:cNvPr id="37" name="Content Placeholder 34">
            <a:extLst>
              <a:ext uri="{FF2B5EF4-FFF2-40B4-BE49-F238E27FC236}">
                <a16:creationId xmlns:a16="http://schemas.microsoft.com/office/drawing/2014/main" id="{1613941E-DEB7-1D1A-9809-CD251330BEB2}"/>
              </a:ext>
            </a:extLst>
          </p:cNvPr>
          <p:cNvPicPr>
            <a:picLocks noGrp="1"/>
          </p:cNvPicPr>
          <p:nvPr>
            <p:ph type="pic" sz="quarter" idx="30"/>
          </p:nvPr>
        </p:nvPicPr>
        <p:blipFill>
          <a:blip r:embed="rId4"/>
          <a:srcRect l="14804" t="7496" r="10997" b="3298"/>
          <a:stretch/>
        </p:blipFill>
        <p:spPr>
          <a:xfrm>
            <a:off x="6262054" y="1181740"/>
            <a:ext cx="2647950" cy="2387600"/>
          </a:xfrm>
          <a:ln>
            <a:solidFill>
              <a:srgbClr val="0085BC"/>
            </a:solidFill>
          </a:ln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30DFE98-6E35-7769-316C-E2B849F0CC20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1187736"/>
            <a:ext cx="2647950" cy="2387600"/>
          </a:xfrm>
          <a:ln>
            <a:solidFill>
              <a:srgbClr val="0085BC"/>
            </a:solidFill>
          </a:ln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A37322C6-3EEB-A097-17D7-C0218F90C34D}"/>
              </a:ext>
            </a:extLst>
          </p:cNvPr>
          <p:cNvSpPr txBox="1"/>
          <p:nvPr/>
        </p:nvSpPr>
        <p:spPr>
          <a:xfrm>
            <a:off x="342900" y="6423377"/>
            <a:ext cx="1129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  <a:p>
            <a:endParaRPr lang="en-US" sz="1000" dirty="0">
              <a:latin typeface="Avenir Next" panose="020B0503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D772FC-06E7-3F72-7B57-D288E9168DD2}"/>
              </a:ext>
            </a:extLst>
          </p:cNvPr>
          <p:cNvCxnSpPr/>
          <p:nvPr/>
        </p:nvCxnSpPr>
        <p:spPr>
          <a:xfrm>
            <a:off x="352425" y="685800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6E6201-A5A8-A255-5B54-97BA3EA67B7E}"/>
              </a:ext>
            </a:extLst>
          </p:cNvPr>
          <p:cNvCxnSpPr/>
          <p:nvPr/>
        </p:nvCxnSpPr>
        <p:spPr>
          <a:xfrm>
            <a:off x="3276600" y="676275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EFD83B-1ECD-2CE2-6B9D-D36E9EB666CA}"/>
              </a:ext>
            </a:extLst>
          </p:cNvPr>
          <p:cNvCxnSpPr/>
          <p:nvPr/>
        </p:nvCxnSpPr>
        <p:spPr>
          <a:xfrm>
            <a:off x="6248400" y="666750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8B580C-1D3C-14F4-CD06-9B9717198A15}"/>
              </a:ext>
            </a:extLst>
          </p:cNvPr>
          <p:cNvCxnSpPr/>
          <p:nvPr/>
        </p:nvCxnSpPr>
        <p:spPr>
          <a:xfrm>
            <a:off x="9220200" y="657225"/>
            <a:ext cx="2667000" cy="0"/>
          </a:xfrm>
          <a:prstGeom prst="line">
            <a:avLst/>
          </a:prstGeom>
          <a:ln w="9525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riangle 1">
            <a:extLst>
              <a:ext uri="{FF2B5EF4-FFF2-40B4-BE49-F238E27FC236}">
                <a16:creationId xmlns:a16="http://schemas.microsoft.com/office/drawing/2014/main" id="{67E5ADDB-1D6E-1D5E-9B7E-51D0EC689242}"/>
              </a:ext>
            </a:extLst>
          </p:cNvPr>
          <p:cNvSpPr/>
          <p:nvPr/>
        </p:nvSpPr>
        <p:spPr>
          <a:xfrm rot="10800000">
            <a:off x="1482692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C95D52D8-F4CE-54FE-C870-D3CAB226E82A}"/>
              </a:ext>
            </a:extLst>
          </p:cNvPr>
          <p:cNvSpPr/>
          <p:nvPr/>
        </p:nvSpPr>
        <p:spPr>
          <a:xfrm rot="10800000">
            <a:off x="4419600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09AFA865-E54F-4651-451C-9ACBD28FA8A5}"/>
              </a:ext>
            </a:extLst>
          </p:cNvPr>
          <p:cNvSpPr/>
          <p:nvPr/>
        </p:nvSpPr>
        <p:spPr>
          <a:xfrm rot="10800000">
            <a:off x="7391400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A5386C6F-D2C3-0F95-8343-ACC24E55AA92}"/>
              </a:ext>
            </a:extLst>
          </p:cNvPr>
          <p:cNvSpPr/>
          <p:nvPr/>
        </p:nvSpPr>
        <p:spPr>
          <a:xfrm rot="10800000">
            <a:off x="10360152" y="3429000"/>
            <a:ext cx="395785" cy="271249"/>
          </a:xfrm>
          <a:prstGeom prst="triangle">
            <a:avLst/>
          </a:prstGeom>
          <a:solidFill>
            <a:srgbClr val="0085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72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5112</TotalTime>
  <Words>1760</Words>
  <Application>Microsoft Macintosh PowerPoint</Application>
  <PresentationFormat>Widescreen</PresentationFormat>
  <Paragraphs>255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Avenir Next</vt:lpstr>
      <vt:lpstr>Avenir Next Condensed</vt:lpstr>
      <vt:lpstr>Avenir Next Medium</vt:lpstr>
      <vt:lpstr>Calibri</vt:lpstr>
      <vt:lpstr>Courier New</vt:lpstr>
      <vt:lpstr>Montserrat</vt:lpstr>
      <vt:lpstr>Montserrat Medium</vt:lpstr>
      <vt:lpstr>Montserrat SemiBold</vt:lpstr>
      <vt:lpstr>Wingdings</vt:lpstr>
      <vt:lpstr>Office Theme</vt:lpstr>
      <vt:lpstr>PowerPoint Presentation</vt:lpstr>
      <vt:lpstr>OUR EVENT OFFERS:</vt:lpstr>
      <vt:lpstr>PowerPoint Presentation</vt:lpstr>
      <vt:lpstr>EAST COAST CORPORATE SPONSORSHIPS</vt:lpstr>
      <vt:lpstr>EAST COAST SUPPLIER SPONSORSHIPS</vt:lpstr>
      <vt:lpstr>SPECIALTY SPONSORSHIP OPTIONS – WEDNESDAY NIGHT</vt:lpstr>
      <vt:lpstr>SPECIALTY SPONSORSHIP OPTIONS</vt:lpstr>
      <vt:lpstr>SPECIALTY SPONSORSHIP OPTIONS</vt:lpstr>
      <vt:lpstr>SPECIALTY SPONSORSHIP OPTIONS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Hope Langson</dc:creator>
  <cp:keywords/>
  <dc:description/>
  <cp:lastModifiedBy>HOPE LANGSON GARDNER</cp:lastModifiedBy>
  <cp:revision>323</cp:revision>
  <cp:lastPrinted>2023-10-25T18:49:14Z</cp:lastPrinted>
  <dcterms:created xsi:type="dcterms:W3CDTF">2023-09-27T15:33:25Z</dcterms:created>
  <dcterms:modified xsi:type="dcterms:W3CDTF">2025-01-29T20:38:01Z</dcterms:modified>
  <cp:category/>
</cp:coreProperties>
</file>